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8" r:id="rId2"/>
    <p:sldId id="273" r:id="rId3"/>
    <p:sldId id="276" r:id="rId4"/>
    <p:sldId id="277" r:id="rId5"/>
    <p:sldId id="278" r:id="rId6"/>
    <p:sldId id="279" r:id="rId7"/>
    <p:sldId id="280" r:id="rId8"/>
    <p:sldId id="275" r:id="rId9"/>
    <p:sldId id="281" r:id="rId10"/>
    <p:sldId id="274" r:id="rId11"/>
    <p:sldId id="282" r:id="rId1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4A39"/>
    <a:srgbClr val="30939F"/>
    <a:srgbClr val="26160C"/>
    <a:srgbClr val="777777"/>
    <a:srgbClr val="B2B2B2"/>
    <a:srgbClr val="F2F2F2"/>
    <a:srgbClr val="F7E9A2"/>
    <a:srgbClr val="D3B577"/>
    <a:srgbClr val="9CC89D"/>
    <a:srgbClr val="759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6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0D1C5B-68D4-CB2B-3A39-0B5334C6D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35D245F-F996-DCE5-1686-CE56BF25A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C8AABB1-4242-C78C-0249-845C821D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F09F364-D2D7-A9EA-12E7-4E053CBB7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07064F0-8332-09C3-2D04-EA4D0807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69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FF4303-EC0E-4399-43E6-64070EE4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D7921F8-532A-2D90-10F7-19FBD4A9D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8460301-34AE-FC2B-230A-11B8478D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D2E5FFE-1036-29C8-FD65-D86B733D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4978E3E-6E52-081C-F9A4-556FEC04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323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BD63620-69A6-CA15-CD84-4F466E8BF0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FFB78BA-23CF-9B94-D629-36A80F96A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946CD0E-276B-C98B-3A0A-107A1D6D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B2EE873-B314-4AC4-9CE1-B904EC60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D9F9776-B420-C02C-0032-D9B5F39CC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794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CA20C31-07D9-3738-FB00-38334512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5C4A000-D8A6-EA85-88E8-1CED214D7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80E5512-7EBD-26FF-F69F-F98286B1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3F79BBD-A06D-49AE-4C21-6A11329C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9913FD-A27C-703F-9755-CBAB593E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095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B03E973-6BB1-3E33-A34D-A30F7B86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1BD146F-5E07-588C-67F4-BD64FB484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B1B45DF-B4F0-ACF9-B80F-B03EF6724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40E30CA-2805-CB19-99AE-B2127EA7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FCA90D7-CDE5-0054-8F44-75F7D0B1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686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AF16DC3-51CA-DED5-762B-D1012221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8B93560-5CF9-A60C-A6EA-4B8930F50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9258C35-78ED-136B-E9AE-5D1617F03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4EEB78E-A581-7C51-4850-05C43524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FC6A7D8-33F8-770B-CA47-2DF72B11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B4278AD-78B9-D258-6E3C-0D5B02E3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593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2B4B978-D611-BF2F-1B50-BF525B09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9A6595E-1B37-8C2B-952F-5E78F8BF6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DA515DC-3D1F-3FAE-4B7E-AC7FB3822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DDCABDD6-3153-7F7D-5639-09AC221E24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295F0017-FFAA-8B1E-DD13-61DE18BBC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3D1C6F10-C43D-12D6-BE3C-43A1F23A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4F2D3612-17B5-EBF0-DF09-0FAECBE9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B38956A4-D41A-454C-EE08-8887EEE1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47709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D2FC05-F3D7-F283-5C39-7FC0A7FB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54B18E01-4E2E-91CF-DD3F-6C7085BE0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ED4239E-84BA-1C3B-4810-094FEFF3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BB5886B-96EF-EE37-14A0-0B916111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339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B561A6A-AB74-47D5-0A78-D405D22B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80F33856-49A1-C841-4E79-D6FD38C8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5922FD6-C790-AE71-ECF1-E75ED621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40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D61745-A420-A2F6-D3C9-79DD7986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C8A93A0-008A-360E-EB33-D6DC9889D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6C8007D-3E69-7769-245B-A77476E33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5983FEA-2065-D36A-71E5-2150DBBB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6735599-DBD4-86C1-6FBA-D2394189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1522C9C-2B6D-42BF-C44F-0A7F5C49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446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3EFA1C-AF07-BB28-4CAA-982D0E5FC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3AE1283-FD8D-BC41-E625-A845048B8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EEFC748-9916-831E-72DA-C0D1A49B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882A888-DDBB-CDED-1D8A-A49CFE63E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9C7DA98-948D-179F-06DC-E41537A0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6C4CC26-6D23-15A2-D9AC-56389A4E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7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74CC3C0B-63D9-5717-2654-D2A51B0F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F657C3C-B4A6-F6F3-0451-229D633ED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F05062E-D5AF-8271-90F6-988CFC0E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443B3D-CD46-438C-AF7A-40F52920F4D4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ED2F0BD-B65A-82E8-EF7E-EDE27512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313B0BD-DAD9-2AE6-D5C3-2C1D5EFC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54ABC1-8F29-4870-8FFF-BF6E167EA9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81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rks.org.il/reserve-park/%D7%92%D7%9F-%D7%9C%D7%90%D7%95%D7%9E%D7%99-%D7%9B%D7%95%D7%A8%D7%A1%D7%99/" TargetMode="External"/><Relationship Id="rId5" Type="http://schemas.openxmlformats.org/officeDocument/2006/relationships/image" Target="../media/image4.emf"/><Relationship Id="rId4" Type="http://schemas.openxmlformats.org/officeDocument/2006/relationships/hyperlink" Target="https://www.youtube.com/watch?v=ZFVHzBDFZA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2GlFWytCvw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4327ECF-90D8-03DC-88B3-5699604A19A6}"/>
              </a:ext>
            </a:extLst>
          </p:cNvPr>
          <p:cNvSpPr txBox="1"/>
          <p:nvPr/>
        </p:nvSpPr>
        <p:spPr>
          <a:xfrm>
            <a:off x="6890084" y="719908"/>
            <a:ext cx="5269056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he-IL" sz="5400" b="1" dirty="0">
                <a:solidFill>
                  <a:srgbClr val="634A39"/>
                </a:solidFill>
                <a:effectLst>
                  <a:outerShdw blurRad="50800" dist="38100" dir="5400000" algn="t" rotWithShape="0">
                    <a:prstClr val="black">
                      <a:alpha val="56000"/>
                    </a:prst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עיון בתהליך היווצרות </a:t>
            </a:r>
          </a:p>
          <a:p>
            <a:pPr fontAlgn="base"/>
            <a:r>
              <a:rPr lang="he-IL" sz="5400" b="1" dirty="0">
                <a:solidFill>
                  <a:srgbClr val="634A39"/>
                </a:solidFill>
                <a:effectLst>
                  <a:outerShdw blurRad="50800" dist="38100" dir="5400000" algn="t" rotWithShape="0">
                    <a:prstClr val="black">
                      <a:alpha val="56000"/>
                    </a:prst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מרחבים מקודשים</a:t>
            </a:r>
          </a:p>
          <a:p>
            <a:pPr fontAlgn="base"/>
            <a:endParaRPr lang="he-IL" sz="4000" b="1" dirty="0">
              <a:solidFill>
                <a:srgbClr val="F7E9A2"/>
              </a:solidFill>
              <a:effectLst>
                <a:outerShdw blurRad="50800" dist="38100" dir="5400000" algn="t" rotWithShape="0">
                  <a:prstClr val="black">
                    <a:alpha val="56000"/>
                  </a:prstClr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fontAlgn="base"/>
            <a:r>
              <a:rPr lang="he-IL" sz="5400" b="1" dirty="0">
                <a:solidFill>
                  <a:srgbClr val="30939F"/>
                </a:solidFill>
                <a:effectLst>
                  <a:outerShdw blurRad="50800" dist="38100" dir="5400000" algn="t" rotWithShape="0">
                    <a:prstClr val="black">
                      <a:alpha val="56000"/>
                    </a:prst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בין ההיבט הטכני לתכני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E0D1255-1EA1-C126-464D-18CAF21790A2}"/>
              </a:ext>
            </a:extLst>
          </p:cNvPr>
          <p:cNvSpPr txBox="1"/>
          <p:nvPr/>
        </p:nvSpPr>
        <p:spPr>
          <a:xfrm>
            <a:off x="7890430" y="5818608"/>
            <a:ext cx="4301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he-IL" sz="2000" i="0" spc="300" dirty="0">
                <a:effectLst>
                  <a:outerShdw blurRad="50800" dist="38100" dir="5400000" algn="t" rotWithShape="0">
                    <a:prstClr val="black">
                      <a:alpha val="56000"/>
                    </a:prstClr>
                  </a:outerShdw>
                </a:effectLst>
                <a:latin typeface="Gveret Levin AlefAlefAlef" pitchFamily="50" charset="-79"/>
                <a:cs typeface="Gveret Levin AlefAlefAlef" pitchFamily="50" charset="-79"/>
              </a:rPr>
              <a:t>פרופ' מריאנה רוח-מדבר שפירא</a:t>
            </a:r>
            <a:endParaRPr lang="he-IL" i="0" spc="300" dirty="0">
              <a:effectLst>
                <a:outerShdw blurRad="50800" dist="38100" dir="5400000" algn="t" rotWithShape="0">
                  <a:prstClr val="black">
                    <a:alpha val="56000"/>
                  </a:prstClr>
                </a:outerShdw>
              </a:effectLst>
              <a:latin typeface="Gveret Levin AlefAlefAlef" pitchFamily="50" charset="-79"/>
              <a:cs typeface="Gveret Levin AlefAlefAlef" pitchFamily="50" charset="-79"/>
            </a:endParaRPr>
          </a:p>
        </p:txBody>
      </p:sp>
      <p:pic>
        <p:nvPicPr>
          <p:cNvPr id="6" name="תמונה 5" descr="תמונה שמכילה מפה, צילום מסך, טבע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9A0A30AA-31F7-CEFD-AE1D-3B64A1C4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24050" cy="68580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0E9B370-7AB0-58F7-EBAE-4B7B55BBD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291" y="313508"/>
            <a:ext cx="50768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 dir="r"/>
      </p:transition>
    </mc:Choice>
    <mc:Fallback xmlns="">
      <p:transition spd="slow">
        <p:pull dir="r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750A6E7-6127-2372-F017-8BFABB1B2ADD}"/>
              </a:ext>
            </a:extLst>
          </p:cNvPr>
          <p:cNvSpPr txBox="1"/>
          <p:nvPr/>
        </p:nvSpPr>
        <p:spPr>
          <a:xfrm>
            <a:off x="3860818" y="80808"/>
            <a:ext cx="4847802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>
                <a:solidFill>
                  <a:srgbClr val="634A3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סיכום: גישות מחקריות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8B717532-2F4A-CFC0-72F6-BFE82344C8B2}"/>
              </a:ext>
            </a:extLst>
          </p:cNvPr>
          <p:cNvSpPr txBox="1"/>
          <p:nvPr/>
        </p:nvSpPr>
        <p:spPr>
          <a:xfrm>
            <a:off x="926522" y="2038350"/>
            <a:ext cx="1071639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השיח האמי – בין אתנוגרפיה (אנתרופולוגיה) לניתוח דתי-היסטורי/פילולוגי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0B740903-0100-1CFF-91A2-27164F955CA8}"/>
              </a:ext>
            </a:extLst>
          </p:cNvPr>
          <p:cNvSpPr txBox="1"/>
          <p:nvPr/>
        </p:nvSpPr>
        <p:spPr>
          <a:xfrm>
            <a:off x="3481708" y="1251809"/>
            <a:ext cx="560602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מחקר דתות משווה (בעקבות </a:t>
            </a:r>
            <a:r>
              <a:rPr lang="he-IL" sz="28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אליאדה</a:t>
            </a:r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2194EEA5-845A-B1E3-7B86-91FAB331CCF1}"/>
              </a:ext>
            </a:extLst>
          </p:cNvPr>
          <p:cNvSpPr txBox="1"/>
          <p:nvPr/>
        </p:nvSpPr>
        <p:spPr>
          <a:xfrm>
            <a:off x="1942826" y="2676525"/>
            <a:ext cx="868378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מדעי החברה – הבנייתית, בחינה חיצונית/חשדנית של השיח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67B2AAA2-621D-772D-D240-3723F0914B21}"/>
              </a:ext>
            </a:extLst>
          </p:cNvPr>
          <p:cNvSpPr txBox="1"/>
          <p:nvPr/>
        </p:nvSpPr>
        <p:spPr>
          <a:xfrm>
            <a:off x="572258" y="3360182"/>
            <a:ext cx="1142492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מדעי הטבע – הסבר/צידוק ל"קדושה" מאיין את </a:t>
            </a:r>
            <a:r>
              <a:rPr lang="he-IL" sz="28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המיסתורין</a:t>
            </a:r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או עורך לה רדוקציה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9635134D-FB97-DD2D-78F6-AC266ADA9307}"/>
              </a:ext>
            </a:extLst>
          </p:cNvPr>
          <p:cNvSpPr txBox="1"/>
          <p:nvPr/>
        </p:nvSpPr>
        <p:spPr>
          <a:xfrm>
            <a:off x="1827409" y="4719905"/>
            <a:ext cx="8914620" cy="18158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מתח בין </a:t>
            </a:r>
          </a:p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אישוש/הדהוד/שכתוב-מדעי של הקדושה </a:t>
            </a:r>
            <a:r>
              <a:rPr lang="he-IL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(סיכון </a:t>
            </a:r>
            <a:r>
              <a:rPr lang="he-IL" sz="2800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בפסיאודו</a:t>
            </a:r>
            <a:r>
              <a:rPr lang="he-IL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-מדע)</a:t>
            </a:r>
            <a:br>
              <a:rPr lang="en-US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לבין </a:t>
            </a:r>
          </a:p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הסבר/תיאור מחלן שלה </a:t>
            </a:r>
            <a:r>
              <a:rPr lang="he-IL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(שעמום, פספוס)</a:t>
            </a:r>
          </a:p>
        </p:txBody>
      </p:sp>
    </p:spTree>
    <p:extLst>
      <p:ext uri="{BB962C8B-B14F-4D97-AF65-F5344CB8AC3E}">
        <p14:creationId xmlns:p14="http://schemas.microsoft.com/office/powerpoint/2010/main" val="135841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2E321-03FC-4AC9-691B-62A6EC479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3EA089B-3601-B1D5-A157-0D7175A2F7D5}"/>
              </a:ext>
            </a:extLst>
          </p:cNvPr>
          <p:cNvSpPr txBox="1"/>
          <p:nvPr/>
        </p:nvSpPr>
        <p:spPr>
          <a:xfrm>
            <a:off x="6824050" y="331980"/>
            <a:ext cx="526905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he-IL" sz="5400" b="1" dirty="0">
                <a:solidFill>
                  <a:srgbClr val="634A39"/>
                </a:solidFill>
                <a:effectLst>
                  <a:outerShdw blurRad="50800" dist="38100" dir="5400000" algn="t" rotWithShape="0">
                    <a:prstClr val="black">
                      <a:alpha val="56000"/>
                    </a:prstClr>
                  </a:outerShdw>
                </a:effectLst>
                <a:latin typeface="Guttman Mantova-Decor" panose="02010401010101010101" pitchFamily="2" charset="-79"/>
                <a:cs typeface="Guttman Mantova-Decor" panose="02010401010101010101" pitchFamily="2" charset="-79"/>
              </a:rPr>
              <a:t>עיון בתהליך היווצרות </a:t>
            </a:r>
          </a:p>
          <a:p>
            <a:pPr fontAlgn="base"/>
            <a:r>
              <a:rPr lang="he-IL" sz="5400" b="1" dirty="0">
                <a:solidFill>
                  <a:srgbClr val="634A39"/>
                </a:solidFill>
                <a:effectLst>
                  <a:outerShdw blurRad="50800" dist="38100" dir="5400000" algn="t" rotWithShape="0">
                    <a:prstClr val="black">
                      <a:alpha val="56000"/>
                    </a:prstClr>
                  </a:outerShdw>
                </a:effectLst>
                <a:latin typeface="Guttman Mantova-Decor" panose="02010401010101010101" pitchFamily="2" charset="-79"/>
                <a:cs typeface="Guttman Mantova-Decor" panose="02010401010101010101" pitchFamily="2" charset="-79"/>
              </a:rPr>
              <a:t>מרחבים מקודשים</a:t>
            </a:r>
          </a:p>
          <a:p>
            <a:pPr fontAlgn="base"/>
            <a:endParaRPr lang="he-IL" sz="4000" b="1" dirty="0">
              <a:solidFill>
                <a:srgbClr val="F7E9A2"/>
              </a:solidFill>
              <a:effectLst>
                <a:outerShdw blurRad="50800" dist="38100" dir="5400000" algn="t" rotWithShape="0">
                  <a:prstClr val="black">
                    <a:alpha val="56000"/>
                  </a:prstClr>
                </a:outerShdw>
              </a:effectLst>
              <a:latin typeface="Guttman Mantova-Decor" panose="02010401010101010101" pitchFamily="2" charset="-79"/>
              <a:cs typeface="Guttman Mantova-Decor" panose="02010401010101010101" pitchFamily="2" charset="-79"/>
            </a:endParaRPr>
          </a:p>
          <a:p>
            <a:pPr fontAlgn="base"/>
            <a:r>
              <a:rPr lang="he-IL" sz="5400" b="1" dirty="0">
                <a:solidFill>
                  <a:srgbClr val="30939F"/>
                </a:solidFill>
                <a:effectLst>
                  <a:outerShdw blurRad="50800" dist="38100" dir="5400000" algn="t" rotWithShape="0">
                    <a:prstClr val="black">
                      <a:alpha val="56000"/>
                    </a:prstClr>
                  </a:outerShdw>
                </a:effectLst>
                <a:latin typeface="Guttman Mantova-Decor" panose="02010401010101010101" pitchFamily="2" charset="-79"/>
                <a:cs typeface="Guttman Mantova-Decor" panose="02010401010101010101" pitchFamily="2" charset="-79"/>
              </a:rPr>
              <a:t>בין ההיבט הטכני לתכני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6714905-6500-3688-EE81-0CF03B927F67}"/>
              </a:ext>
            </a:extLst>
          </p:cNvPr>
          <p:cNvSpPr txBox="1"/>
          <p:nvPr/>
        </p:nvSpPr>
        <p:spPr>
          <a:xfrm>
            <a:off x="7890430" y="5818608"/>
            <a:ext cx="4301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he-IL" sz="2000" i="0" spc="300" dirty="0">
                <a:effectLst>
                  <a:outerShdw blurRad="50800" dist="38100" dir="5400000" algn="t" rotWithShape="0">
                    <a:prstClr val="black">
                      <a:alpha val="56000"/>
                    </a:prstClr>
                  </a:outerShdw>
                </a:effectLst>
                <a:latin typeface="Gveret Levin AlefAlefAlef" pitchFamily="50" charset="-79"/>
                <a:cs typeface="Gveret Levin AlefAlefAlef" pitchFamily="50" charset="-79"/>
              </a:rPr>
              <a:t>פרופ' מריאנה רוח-מדבר שפירא</a:t>
            </a:r>
            <a:endParaRPr lang="he-IL" i="0" spc="300" dirty="0">
              <a:effectLst>
                <a:outerShdw blurRad="50800" dist="38100" dir="5400000" algn="t" rotWithShape="0">
                  <a:prstClr val="black">
                    <a:alpha val="56000"/>
                  </a:prstClr>
                </a:outerShdw>
              </a:effectLst>
              <a:latin typeface="Gveret Levin AlefAlefAlef" pitchFamily="50" charset="-79"/>
              <a:cs typeface="Gveret Levin AlefAlefAlef" pitchFamily="50" charset="-79"/>
            </a:endParaRPr>
          </a:p>
        </p:txBody>
      </p:sp>
      <p:pic>
        <p:nvPicPr>
          <p:cNvPr id="6" name="תמונה 5" descr="תמונה שמכילה מפה, צילום מסך, טבע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3723EF57-C728-F83E-8B3B-2798F3EDB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2405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24FB57C-A5B7-523A-273F-FD581572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843" y="313508"/>
            <a:ext cx="50768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86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686A12B-104E-69D5-EDE4-E9F92A978097}"/>
              </a:ext>
            </a:extLst>
          </p:cNvPr>
          <p:cNvSpPr txBox="1"/>
          <p:nvPr/>
        </p:nvSpPr>
        <p:spPr>
          <a:xfrm>
            <a:off x="4877410" y="1837310"/>
            <a:ext cx="244650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לחקור תחביב...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1358976-BAA0-FD36-D16D-EEB5C4702F2A}"/>
              </a:ext>
            </a:extLst>
          </p:cNvPr>
          <p:cNvSpPr txBox="1"/>
          <p:nvPr/>
        </p:nvSpPr>
        <p:spPr>
          <a:xfrm>
            <a:off x="2630000" y="3034784"/>
            <a:ext cx="694132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ראיון עם ניאו-שמאנים על מרחב שקידשו-מחדש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01E3B98-E13C-6E60-0304-10DF32C658D7}"/>
              </a:ext>
            </a:extLst>
          </p:cNvPr>
          <p:cNvSpPr txBox="1"/>
          <p:nvPr/>
        </p:nvSpPr>
        <p:spPr>
          <a:xfrm>
            <a:off x="1095125" y="3738087"/>
            <a:ext cx="100110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ראיון עם ניאו-פגאניות שפועלות במרחב כללי, על אתר </a:t>
            </a:r>
            <a:r>
              <a:rPr lang="he-IL" sz="28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מסויים</a:t>
            </a:r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מקודש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EC58911-D05A-EC86-134D-3E726F3AA454}"/>
              </a:ext>
            </a:extLst>
          </p:cNvPr>
          <p:cNvSpPr txBox="1"/>
          <p:nvPr/>
        </p:nvSpPr>
        <p:spPr>
          <a:xfrm>
            <a:off x="3212691" y="5003365"/>
            <a:ext cx="577594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מפת הקדושה המתחדשת בארץ ישראל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750A6E7-6127-2372-F017-8BFABB1B2ADD}"/>
              </a:ext>
            </a:extLst>
          </p:cNvPr>
          <p:cNvSpPr txBox="1"/>
          <p:nvPr/>
        </p:nvSpPr>
        <p:spPr>
          <a:xfrm>
            <a:off x="4340403" y="128433"/>
            <a:ext cx="352051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>
                <a:solidFill>
                  <a:srgbClr val="634A3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הערות מקדימות</a:t>
            </a:r>
          </a:p>
        </p:txBody>
      </p:sp>
    </p:spTree>
    <p:extLst>
      <p:ext uri="{BB962C8B-B14F-4D97-AF65-F5344CB8AC3E}">
        <p14:creationId xmlns:p14="http://schemas.microsoft.com/office/powerpoint/2010/main" val="27627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 dir="r"/>
      </p:transition>
    </mc:Choice>
    <mc:Fallback xmlns="">
      <p:transition spd="slow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750A6E7-6127-2372-F017-8BFABB1B2ADD}"/>
              </a:ext>
            </a:extLst>
          </p:cNvPr>
          <p:cNvSpPr txBox="1"/>
          <p:nvPr/>
        </p:nvSpPr>
        <p:spPr>
          <a:xfrm>
            <a:off x="4081666" y="90333"/>
            <a:ext cx="402866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solidFill>
                  <a:srgbClr val="634A3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מקרה מבחן: כורסי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6B89D59F-AC4A-77A5-AAE0-2BCEA109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56" y="1396816"/>
            <a:ext cx="5456901" cy="5283153"/>
          </a:xfrm>
          <a:prstGeom prst="rect">
            <a:avLst/>
          </a:prstGeom>
        </p:spPr>
      </p:pic>
      <p:pic>
        <p:nvPicPr>
          <p:cNvPr id="10" name="תמונה 9">
            <a:hlinkClick r:id="rId4"/>
            <a:extLst>
              <a:ext uri="{FF2B5EF4-FFF2-40B4-BE49-F238E27FC236}">
                <a16:creationId xmlns:a16="http://schemas.microsoft.com/office/drawing/2014/main" id="{8154E57F-0C9B-4F9A-50B8-32918858D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904" y="2011712"/>
            <a:ext cx="3880646" cy="30268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תמונה 10">
            <a:hlinkClick r:id="rId6"/>
            <a:extLst>
              <a:ext uri="{FF2B5EF4-FFF2-40B4-BE49-F238E27FC236}">
                <a16:creationId xmlns:a16="http://schemas.microsoft.com/office/drawing/2014/main" id="{04428F8A-F1AD-EF37-B183-0DC2D82DF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52" y="3194397"/>
            <a:ext cx="1935619" cy="14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4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ursi_heb-article06">
            <a:extLst>
              <a:ext uri="{FF2B5EF4-FFF2-40B4-BE49-F238E27FC236}">
                <a16:creationId xmlns:a16="http://schemas.microsoft.com/office/drawing/2014/main" id="{867E959E-AE2A-EFFA-6F74-61BE7017C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t="300" r="709" b="6723"/>
          <a:stretch/>
        </p:blipFill>
        <p:spPr bwMode="auto">
          <a:xfrm>
            <a:off x="1696720" y="1093494"/>
            <a:ext cx="8788400" cy="56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0E0371C-370B-9063-2A2A-A09A8C14A458}"/>
              </a:ext>
            </a:extLst>
          </p:cNvPr>
          <p:cNvSpPr txBox="1"/>
          <p:nvPr/>
        </p:nvSpPr>
        <p:spPr>
          <a:xfrm>
            <a:off x="4081666" y="90333"/>
            <a:ext cx="402866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solidFill>
                  <a:srgbClr val="634A3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מקרה מבחן: כורסי</a:t>
            </a:r>
          </a:p>
        </p:txBody>
      </p:sp>
    </p:spTree>
    <p:extLst>
      <p:ext uri="{BB962C8B-B14F-4D97-AF65-F5344CB8AC3E}">
        <p14:creationId xmlns:p14="http://schemas.microsoft.com/office/powerpoint/2010/main" val="405716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kursi_heb-article13">
            <a:extLst>
              <a:ext uri="{FF2B5EF4-FFF2-40B4-BE49-F238E27FC236}">
                <a16:creationId xmlns:a16="http://schemas.microsoft.com/office/drawing/2014/main" id="{A5F5752F-41EB-1014-F77D-9F852AEB6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68" y="1195335"/>
            <a:ext cx="9974908" cy="561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ursi_heb-article12">
            <a:extLst>
              <a:ext uri="{FF2B5EF4-FFF2-40B4-BE49-F238E27FC236}">
                <a16:creationId xmlns:a16="http://schemas.microsoft.com/office/drawing/2014/main" id="{EB961586-965A-1BA5-2798-CEB862E80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" y="2019300"/>
            <a:ext cx="9860295" cy="47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 descr="תמונה שמכילה דשא, חוץ, עץ, שדה&#10;&#10;התיאור נוצר באופן אוטומטי">
            <a:extLst>
              <a:ext uri="{FF2B5EF4-FFF2-40B4-BE49-F238E27FC236}">
                <a16:creationId xmlns:a16="http://schemas.microsoft.com/office/drawing/2014/main" id="{DA445649-7E1E-31B2-8904-0CC03CF72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2" y="1381125"/>
            <a:ext cx="10790026" cy="5245154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2055BAD-ABC6-4C8C-05BA-E1DABEAAA181}"/>
              </a:ext>
            </a:extLst>
          </p:cNvPr>
          <p:cNvSpPr txBox="1"/>
          <p:nvPr/>
        </p:nvSpPr>
        <p:spPr>
          <a:xfrm>
            <a:off x="4081666" y="90333"/>
            <a:ext cx="402866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solidFill>
                  <a:srgbClr val="634A3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מקרה מבחן: כורסי</a:t>
            </a:r>
          </a:p>
        </p:txBody>
      </p:sp>
    </p:spTree>
    <p:extLst>
      <p:ext uri="{BB962C8B-B14F-4D97-AF65-F5344CB8AC3E}">
        <p14:creationId xmlns:p14="http://schemas.microsoft.com/office/powerpoint/2010/main" val="96299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29">
            <a:extLst>
              <a:ext uri="{FF2B5EF4-FFF2-40B4-BE49-F238E27FC236}">
                <a16:creationId xmlns:a16="http://schemas.microsoft.com/office/drawing/2014/main" id="{CA1B5FEF-3DF2-1DB2-246F-C8A898B5C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513" y="1005056"/>
            <a:ext cx="4493505" cy="5742992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63D62BCD-9489-477B-F56D-0E5663E8E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" y="997036"/>
            <a:ext cx="6868451" cy="574299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AD91E1C-30DB-DAF7-7ED3-E75551410957}"/>
              </a:ext>
            </a:extLst>
          </p:cNvPr>
          <p:cNvSpPr txBox="1"/>
          <p:nvPr/>
        </p:nvSpPr>
        <p:spPr>
          <a:xfrm>
            <a:off x="4081666" y="90333"/>
            <a:ext cx="402866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solidFill>
                  <a:srgbClr val="634A3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מקרה מבחן: כורסי</a:t>
            </a:r>
          </a:p>
        </p:txBody>
      </p:sp>
    </p:spTree>
    <p:extLst>
      <p:ext uri="{BB962C8B-B14F-4D97-AF65-F5344CB8AC3E}">
        <p14:creationId xmlns:p14="http://schemas.microsoft.com/office/powerpoint/2010/main" val="17337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hlinkClick r:id="rId3"/>
            <a:extLst>
              <a:ext uri="{FF2B5EF4-FFF2-40B4-BE49-F238E27FC236}">
                <a16:creationId xmlns:a16="http://schemas.microsoft.com/office/drawing/2014/main" id="{18CC529A-A653-A0A5-E1E2-1140FB199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772" y="1768167"/>
            <a:ext cx="8447628" cy="438281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3C96A9E-F9FA-54CC-8CE0-4E5756BEDF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03" r="6248"/>
          <a:stretch/>
        </p:blipFill>
        <p:spPr>
          <a:xfrm>
            <a:off x="101600" y="1135361"/>
            <a:ext cx="4785360" cy="564842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E6954FA-943F-7393-3541-E664C9A3F6F0}"/>
              </a:ext>
            </a:extLst>
          </p:cNvPr>
          <p:cNvSpPr txBox="1"/>
          <p:nvPr/>
        </p:nvSpPr>
        <p:spPr>
          <a:xfrm>
            <a:off x="4081666" y="90333"/>
            <a:ext cx="402866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solidFill>
                  <a:srgbClr val="634A3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מקרה מבחן: כורסי</a:t>
            </a:r>
          </a:p>
        </p:txBody>
      </p:sp>
    </p:spTree>
    <p:extLst>
      <p:ext uri="{BB962C8B-B14F-4D97-AF65-F5344CB8AC3E}">
        <p14:creationId xmlns:p14="http://schemas.microsoft.com/office/powerpoint/2010/main" val="18671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תמונה, אומנות, רהיטים&#10;&#10;התיאור נוצר באופן אוטומטי">
            <a:extLst>
              <a:ext uri="{FF2B5EF4-FFF2-40B4-BE49-F238E27FC236}">
                <a16:creationId xmlns:a16="http://schemas.microsoft.com/office/drawing/2014/main" id="{641D229E-C321-612C-CC25-54D04739DD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8" y="1131362"/>
            <a:ext cx="6568072" cy="5568724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90D821C-A9A9-D302-9545-4BF0C3814DC0}"/>
              </a:ext>
            </a:extLst>
          </p:cNvPr>
          <p:cNvSpPr txBox="1"/>
          <p:nvPr/>
        </p:nvSpPr>
        <p:spPr>
          <a:xfrm>
            <a:off x="8751365" y="1315632"/>
            <a:ext cx="916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כורסי</a:t>
            </a:r>
            <a:r>
              <a:rPr lang="he-IL" sz="2400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 </a:t>
            </a:r>
            <a:endParaRPr lang="he-IL" sz="2400" dirty="0">
              <a:solidFill>
                <a:schemeClr val="accent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371E7729-B174-73C5-E80F-A9284B8A446D}"/>
              </a:ext>
            </a:extLst>
          </p:cNvPr>
          <p:cNvSpPr txBox="1"/>
          <p:nvPr/>
        </p:nvSpPr>
        <p:spPr>
          <a:xfrm>
            <a:off x="7778151" y="2707192"/>
            <a:ext cx="986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כינרת</a:t>
            </a:r>
            <a:r>
              <a:rPr lang="he-IL" sz="2400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 </a:t>
            </a:r>
            <a:endParaRPr lang="he-IL" sz="2400" dirty="0">
              <a:solidFill>
                <a:schemeClr val="accent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D42BE873-D70D-16E3-A160-54A1383C38D0}"/>
              </a:ext>
            </a:extLst>
          </p:cNvPr>
          <p:cNvSpPr txBox="1"/>
          <p:nvPr/>
        </p:nvSpPr>
        <p:spPr>
          <a:xfrm>
            <a:off x="8981548" y="3119228"/>
            <a:ext cx="2597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רשות הטבע והגנים </a:t>
            </a:r>
            <a:endParaRPr lang="he-IL" sz="2400" dirty="0"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66B1EEF6-AC59-BDDC-0E84-37D72E4A123E}"/>
              </a:ext>
            </a:extLst>
          </p:cNvPr>
          <p:cNvSpPr txBox="1"/>
          <p:nvPr/>
        </p:nvSpPr>
        <p:spPr>
          <a:xfrm>
            <a:off x="6973558" y="4288140"/>
            <a:ext cx="1353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נחל סמך</a:t>
            </a:r>
            <a:endParaRPr lang="he-IL" sz="2400" dirty="0">
              <a:solidFill>
                <a:schemeClr val="accent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AE637845-24D3-74CE-0D1A-A5D6206CB580}"/>
              </a:ext>
            </a:extLst>
          </p:cNvPr>
          <p:cNvSpPr txBox="1"/>
          <p:nvPr/>
        </p:nvSpPr>
        <p:spPr>
          <a:xfrm>
            <a:off x="10280440" y="2393633"/>
            <a:ext cx="1353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ספורט ימי</a:t>
            </a:r>
            <a:endParaRPr lang="he-IL" sz="24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4AAC87C2-B5B5-F184-63E4-BE4FCEB46149}"/>
              </a:ext>
            </a:extLst>
          </p:cNvPr>
          <p:cNvSpPr txBox="1"/>
          <p:nvPr/>
        </p:nvSpPr>
        <p:spPr>
          <a:xfrm>
            <a:off x="10390962" y="4197229"/>
            <a:ext cx="1353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חזירים</a:t>
            </a:r>
            <a:endParaRPr lang="he-IL" sz="2400" dirty="0">
              <a:solidFill>
                <a:schemeClr val="accent5">
                  <a:lumMod val="60000"/>
                  <a:lumOff val="4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B31E6826-96A5-9EEB-582D-6EC375E9069B}"/>
              </a:ext>
            </a:extLst>
          </p:cNvPr>
          <p:cNvSpPr txBox="1"/>
          <p:nvPr/>
        </p:nvSpPr>
        <p:spPr>
          <a:xfrm>
            <a:off x="8506857" y="3696045"/>
            <a:ext cx="854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accent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ריפוי</a:t>
            </a:r>
            <a:endParaRPr lang="he-IL" sz="2400" dirty="0">
              <a:solidFill>
                <a:schemeClr val="accent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51C06F63-5815-5324-D9BA-6AB5505FAD86}"/>
              </a:ext>
            </a:extLst>
          </p:cNvPr>
          <p:cNvSpPr txBox="1"/>
          <p:nvPr/>
        </p:nvSpPr>
        <p:spPr>
          <a:xfrm>
            <a:off x="10765632" y="1242902"/>
            <a:ext cx="916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נצרות</a:t>
            </a:r>
            <a:endParaRPr lang="he-IL" sz="2400" dirty="0">
              <a:solidFill>
                <a:schemeClr val="tx2">
                  <a:lumMod val="50000"/>
                  <a:lumOff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E554220A-6247-33C9-E9C3-472FE7F352A3}"/>
              </a:ext>
            </a:extLst>
          </p:cNvPr>
          <p:cNvSpPr txBox="1"/>
          <p:nvPr/>
        </p:nvSpPr>
        <p:spPr>
          <a:xfrm>
            <a:off x="7237089" y="1921060"/>
            <a:ext cx="916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גליל</a:t>
            </a:r>
            <a:endParaRPr lang="he-IL" sz="2400" dirty="0">
              <a:solidFill>
                <a:schemeClr val="accent2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F69CB041-DADF-80DF-0D94-842A82352F14}"/>
              </a:ext>
            </a:extLst>
          </p:cNvPr>
          <p:cNvSpPr txBox="1"/>
          <p:nvPr/>
        </p:nvSpPr>
        <p:spPr>
          <a:xfrm>
            <a:off x="9067452" y="5658056"/>
            <a:ext cx="2904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נוח, זול, צל, שירותים, חניה, בדרך...</a:t>
            </a:r>
            <a:endParaRPr lang="he-IL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018BE631-42A6-58AD-CEB0-7E54EDAB2034}"/>
              </a:ext>
            </a:extLst>
          </p:cNvPr>
          <p:cNvSpPr txBox="1"/>
          <p:nvPr/>
        </p:nvSpPr>
        <p:spPr>
          <a:xfrm>
            <a:off x="8506857" y="4977343"/>
            <a:ext cx="2452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ניהול </a:t>
            </a:r>
            <a:r>
              <a:rPr lang="he-IL" sz="24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נייטרלי</a:t>
            </a:r>
            <a:r>
              <a:rPr lang="he-IL" sz="24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-דתית</a:t>
            </a:r>
            <a:endParaRPr lang="he-IL" sz="24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D1516D9-89C6-095A-E965-8827CBF23B4D}"/>
              </a:ext>
            </a:extLst>
          </p:cNvPr>
          <p:cNvSpPr txBox="1"/>
          <p:nvPr/>
        </p:nvSpPr>
        <p:spPr>
          <a:xfrm>
            <a:off x="6549398" y="6260124"/>
            <a:ext cx="20514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veret Levin AlefAlefAlef" pitchFamily="50" charset="-79"/>
                <a:ea typeface="Aptos" panose="020B0004020202020204" pitchFamily="34" charset="0"/>
              </a:rPr>
              <a:t>הספסלים</a:t>
            </a:r>
            <a:endParaRPr lang="he-IL" sz="2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Gveret Levin AlefAlefAlef" pitchFamily="50" charset="-79"/>
            </a:endParaRP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C578003F-E3AF-9CC1-300F-58278EF5F31D}"/>
              </a:ext>
            </a:extLst>
          </p:cNvPr>
          <p:cNvSpPr txBox="1"/>
          <p:nvPr/>
        </p:nvSpPr>
        <p:spPr>
          <a:xfrm>
            <a:off x="4081666" y="90333"/>
            <a:ext cx="402866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solidFill>
                  <a:srgbClr val="634A3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מקרה מבחן: כורסי</a:t>
            </a:r>
          </a:p>
        </p:txBody>
      </p:sp>
    </p:spTree>
    <p:extLst>
      <p:ext uri="{BB962C8B-B14F-4D97-AF65-F5344CB8AC3E}">
        <p14:creationId xmlns:p14="http://schemas.microsoft.com/office/powerpoint/2010/main" val="281652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75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25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250"/>
                            </p:stCondLst>
                            <p:childTnLst>
                              <p:par>
                                <p:cTn id="83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>
            <a:extLst>
              <a:ext uri="{FF2B5EF4-FFF2-40B4-BE49-F238E27FC236}">
                <a16:creationId xmlns:a16="http://schemas.microsoft.com/office/drawing/2014/main" id="{7B4E0402-B409-802A-0A5C-67956FDB04E4}"/>
              </a:ext>
            </a:extLst>
          </p:cNvPr>
          <p:cNvPicPr/>
          <p:nvPr/>
        </p:nvPicPr>
        <p:blipFill rotWithShape="1">
          <a:blip r:embed="rId3"/>
          <a:srcRect r="4906"/>
          <a:stretch/>
        </p:blipFill>
        <p:spPr bwMode="auto">
          <a:xfrm>
            <a:off x="1878331" y="914400"/>
            <a:ext cx="8577233" cy="5745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7413F89-93CD-B8F9-D5A4-6009D199297F}"/>
              </a:ext>
            </a:extLst>
          </p:cNvPr>
          <p:cNvSpPr txBox="1"/>
          <p:nvPr/>
        </p:nvSpPr>
        <p:spPr>
          <a:xfrm>
            <a:off x="4081666" y="90333"/>
            <a:ext cx="402866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solidFill>
                  <a:srgbClr val="634A3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מקרה מבחן: כורסי</a:t>
            </a:r>
          </a:p>
        </p:txBody>
      </p:sp>
    </p:spTree>
    <p:extLst>
      <p:ext uri="{BB962C8B-B14F-4D97-AF65-F5344CB8AC3E}">
        <p14:creationId xmlns:p14="http://schemas.microsoft.com/office/powerpoint/2010/main" val="260864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185</Words>
  <Application>Microsoft Office PowerPoint</Application>
  <PresentationFormat>מסך רחב</PresentationFormat>
  <Paragraphs>42</Paragraphs>
  <Slides>11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FrankRuehl</vt:lpstr>
      <vt:lpstr>Guttman Mantova-Decor</vt:lpstr>
      <vt:lpstr>Gveret Levin AlefAlefAlef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עמרי רוח מדבר</dc:creator>
  <cp:lastModifiedBy>עמרי רוח מדבר</cp:lastModifiedBy>
  <cp:revision>184</cp:revision>
  <dcterms:created xsi:type="dcterms:W3CDTF">2024-06-05T07:10:35Z</dcterms:created>
  <dcterms:modified xsi:type="dcterms:W3CDTF">2025-03-27T15:12:34Z</dcterms:modified>
</cp:coreProperties>
</file>