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4" r:id="rId1"/>
  </p:sldMasterIdLst>
  <p:notesMasterIdLst>
    <p:notesMasterId r:id="rId36"/>
  </p:notesMasterIdLst>
  <p:handoutMasterIdLst>
    <p:handoutMasterId r:id="rId37"/>
  </p:handoutMasterIdLst>
  <p:sldIdLst>
    <p:sldId id="256" r:id="rId2"/>
    <p:sldId id="543" r:id="rId3"/>
    <p:sldId id="545" r:id="rId4"/>
    <p:sldId id="445" r:id="rId5"/>
    <p:sldId id="637" r:id="rId6"/>
    <p:sldId id="638" r:id="rId7"/>
    <p:sldId id="639" r:id="rId8"/>
    <p:sldId id="640" r:id="rId9"/>
    <p:sldId id="646" r:id="rId10"/>
    <p:sldId id="647" r:id="rId11"/>
    <p:sldId id="648" r:id="rId12"/>
    <p:sldId id="649" r:id="rId13"/>
    <p:sldId id="650" r:id="rId14"/>
    <p:sldId id="651" r:id="rId15"/>
    <p:sldId id="656" r:id="rId16"/>
    <p:sldId id="652" r:id="rId17"/>
    <p:sldId id="645" r:id="rId18"/>
    <p:sldId id="654" r:id="rId19"/>
    <p:sldId id="658" r:id="rId20"/>
    <p:sldId id="655" r:id="rId21"/>
    <p:sldId id="657" r:id="rId22"/>
    <p:sldId id="659" r:id="rId23"/>
    <p:sldId id="660" r:id="rId24"/>
    <p:sldId id="661" r:id="rId25"/>
    <p:sldId id="663" r:id="rId26"/>
    <p:sldId id="664" r:id="rId27"/>
    <p:sldId id="662" r:id="rId28"/>
    <p:sldId id="665" r:id="rId29"/>
    <p:sldId id="666" r:id="rId30"/>
    <p:sldId id="667" r:id="rId31"/>
    <p:sldId id="653" r:id="rId32"/>
    <p:sldId id="642" r:id="rId33"/>
    <p:sldId id="643" r:id="rId34"/>
    <p:sldId id="644" r:id="rId35"/>
  </p:sldIdLst>
  <p:sldSz cx="9144000" cy="6858000" type="screen4x3"/>
  <p:notesSz cx="6858000" cy="9144000"/>
  <p:defaultTextStyle>
    <a:defPPr>
      <a:defRPr lang="de-DE"/>
    </a:defPPr>
    <a:lvl1pPr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342900" indent="1143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685800" indent="2286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028700" indent="3429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371600" indent="4572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65C"/>
    <a:srgbClr val="004673"/>
    <a:srgbClr val="003560"/>
    <a:srgbClr val="8DAE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25" autoAdjust="0"/>
    <p:restoredTop sz="88000" autoAdjust="0"/>
  </p:normalViewPr>
  <p:slideViewPr>
    <p:cSldViewPr snapToGrid="0" snapToObjects="1">
      <p:cViewPr varScale="1">
        <p:scale>
          <a:sx n="94" d="100"/>
          <a:sy n="94" d="100"/>
        </p:scale>
        <p:origin x="243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3" d="100"/>
          <a:sy n="123" d="100"/>
        </p:scale>
        <p:origin x="3296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912B7EF-47AD-4C92-9064-B7F8826DD8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0C4E40A-E25C-437E-8FE9-5ED10A4CD4D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C217B71-58A6-4C2E-9DE6-8C9219CB68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8E4E531-EB48-4BFC-B8E5-79E011328059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5AFCAEB-BD82-4D44-BA7A-0DBC5C7AF6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0D0BE7D-0568-4AE8-A6A5-20F538CB3A6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E790E98-CDCD-41BB-BAED-F6B48C67CEF0}" type="datetimeFigureOut">
              <a:rPr lang="de-DE" altLang="de-DE"/>
              <a:pPr>
                <a:defRPr/>
              </a:pPr>
              <a:t>01.05.2024</a:t>
            </a:fld>
            <a:endParaRPr lang="de-DE" alt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A066D806-D4DF-497E-975A-AD2626E3ABE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83199730-5916-4014-B0A3-4F6C790E26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D03808A-333F-4E6A-927C-CB1BE8D98AD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F5F540-2AD9-4311-A520-987B7F14CF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A551D76-C552-4856-A05C-95839D4DF2DE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4A0DD-91F4-4A9F-8E0F-12134ECBC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4DE79-268F-4C1A-8933-263129D2AF90}" type="datetimeFigureOut">
              <a:rPr lang="en-US"/>
              <a:pPr>
                <a:defRPr/>
              </a:pPr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ACA6B-514A-4B28-BBFA-AA1FC0024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3AE2E-C863-418E-81C1-6C27DE63C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90014-D4DD-4E62-A05D-94F013B62991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85724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Gerade Verbindung 6">
            <a:extLst>
              <a:ext uri="{FF2B5EF4-FFF2-40B4-BE49-F238E27FC236}">
                <a16:creationId xmlns:a16="http://schemas.microsoft.com/office/drawing/2014/main" id="{93FF20C8-9F9D-4EE7-89DA-1D7DFE58D8CF}"/>
              </a:ext>
            </a:extLst>
          </p:cNvPr>
          <p:cNvCxnSpPr/>
          <p:nvPr userDrawn="1"/>
        </p:nvCxnSpPr>
        <p:spPr>
          <a:xfrm>
            <a:off x="0" y="5937250"/>
            <a:ext cx="9144000" cy="0"/>
          </a:xfrm>
          <a:prstGeom prst="line">
            <a:avLst/>
          </a:prstGeom>
          <a:ln w="19050">
            <a:solidFill>
              <a:srgbClr val="8DAE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Bild 7">
            <a:extLst>
              <a:ext uri="{FF2B5EF4-FFF2-40B4-BE49-F238E27FC236}">
                <a16:creationId xmlns:a16="http://schemas.microsoft.com/office/drawing/2014/main" id="{D1D35125-128E-4B68-92E4-F109642CF6A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202363"/>
            <a:ext cx="15049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FDEB95C-236A-4C69-87D2-C879C0F540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6913" y="6221413"/>
            <a:ext cx="3925887" cy="363537"/>
          </a:xfrm>
        </p:spPr>
        <p:txBody>
          <a:bodyPr lIns="0" tIns="0" rIns="0" bIns="0"/>
          <a:lstStyle>
            <a:lvl1pPr algn="l">
              <a:defRPr b="1">
                <a:solidFill>
                  <a:srgbClr val="00467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de-DE"/>
              <a:t>MENSCHLICH – WELTOFFEN – LEISTUNGSSTARK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465B925-B966-4635-A0C5-F2DD03E202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11888"/>
            <a:ext cx="512763" cy="366712"/>
          </a:xfrm>
        </p:spPr>
        <p:txBody>
          <a:bodyPr lIns="0" tIns="0" rIns="0" bIns="0"/>
          <a:lstStyle>
            <a:lvl1pPr>
              <a:defRPr>
                <a:solidFill>
                  <a:srgbClr val="0046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404D86E-C75B-4C4F-9419-05E676AB9A54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98179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Gerade Verbindung 5">
            <a:extLst>
              <a:ext uri="{FF2B5EF4-FFF2-40B4-BE49-F238E27FC236}">
                <a16:creationId xmlns:a16="http://schemas.microsoft.com/office/drawing/2014/main" id="{01578460-6355-4D2D-8B13-E6417CBFDCF1}"/>
              </a:ext>
            </a:extLst>
          </p:cNvPr>
          <p:cNvCxnSpPr/>
          <p:nvPr userDrawn="1"/>
        </p:nvCxnSpPr>
        <p:spPr>
          <a:xfrm>
            <a:off x="0" y="5937250"/>
            <a:ext cx="9144000" cy="0"/>
          </a:xfrm>
          <a:prstGeom prst="line">
            <a:avLst/>
          </a:prstGeom>
          <a:ln w="19050">
            <a:solidFill>
              <a:srgbClr val="8DAE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Bild 7">
            <a:extLst>
              <a:ext uri="{FF2B5EF4-FFF2-40B4-BE49-F238E27FC236}">
                <a16:creationId xmlns:a16="http://schemas.microsoft.com/office/drawing/2014/main" id="{6DAC61F2-BAFF-42A4-832B-1433B7CA4A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202363"/>
            <a:ext cx="15049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24E9A59-797E-413D-BC2A-43DC77EDB3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6913" y="6221413"/>
            <a:ext cx="4070350" cy="363537"/>
          </a:xfrm>
        </p:spPr>
        <p:txBody>
          <a:bodyPr lIns="0" tIns="0" rIns="0" bIns="0"/>
          <a:lstStyle>
            <a:lvl1pPr algn="l">
              <a:defRPr b="1">
                <a:solidFill>
                  <a:srgbClr val="00467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de-DE"/>
              <a:t>MENSCHLICH – WELTOFFEN – LEISTUNGSSTARK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246007C-5FD9-44B5-B792-741ED90AF2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11888"/>
            <a:ext cx="512763" cy="366712"/>
          </a:xfrm>
        </p:spPr>
        <p:txBody>
          <a:bodyPr lIns="0" tIns="0" rIns="0" bIns="0"/>
          <a:lstStyle>
            <a:lvl1pPr>
              <a:defRPr>
                <a:solidFill>
                  <a:srgbClr val="0046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1A6805-EC1E-4698-A768-DB75FC5D8F36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4584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301D8C6-CB64-4FE5-8154-79563F646B8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292D58E-DDFB-49C2-A5DD-FF0AECF964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en-US" alt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AA60E-5193-42B2-99C9-99A88F76D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charset="0"/>
              </a:defRPr>
            </a:lvl1pPr>
          </a:lstStyle>
          <a:p>
            <a:pPr>
              <a:defRPr/>
            </a:pPr>
            <a:fld id="{879A1496-F448-4EEF-8645-3273CE076EE5}" type="datetime1">
              <a:rPr lang="de-DE" altLang="de-DE"/>
              <a:pPr>
                <a:defRPr/>
              </a:pPr>
              <a:t>01.05.2024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D5A52-ED03-4058-A72B-EE99435EBB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charset="0"/>
              </a:defRPr>
            </a:lvl1pPr>
          </a:lstStyle>
          <a:p>
            <a:pPr>
              <a:defRPr/>
            </a:pPr>
            <a:r>
              <a:rPr lang="de-DE"/>
              <a:t>MENSCHLICH – WELTOFFEN – LEISTUNGSSTARK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5E483-C954-4BDC-AA72-7E2079049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1D46453-726E-496E-9379-23D3C46E2390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1" r:id="rId1"/>
    <p:sldLayoutId id="2147484892" r:id="rId2"/>
    <p:sldLayoutId id="2147484893" r:id="rId3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Bild 5">
            <a:extLst>
              <a:ext uri="{FF2B5EF4-FFF2-40B4-BE49-F238E27FC236}">
                <a16:creationId xmlns:a16="http://schemas.microsoft.com/office/drawing/2014/main" id="{D53B3C6F-6517-432B-9C57-1EBC9EE44B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588" y="0"/>
            <a:ext cx="1522412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7">
            <a:extLst>
              <a:ext uri="{FF2B5EF4-FFF2-40B4-BE49-F238E27FC236}">
                <a16:creationId xmlns:a16="http://schemas.microsoft.com/office/drawing/2014/main" id="{68C20EBD-F21F-4BA1-9565-F42A3E944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38" y="3578225"/>
            <a:ext cx="8558212" cy="26007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de-DE" sz="4000" b="1" dirty="0">
                <a:solidFill>
                  <a:srgbClr val="F69C26"/>
                </a:solidFill>
                <a:latin typeface="+mj-lt"/>
              </a:rPr>
              <a:t>National </a:t>
            </a:r>
            <a:r>
              <a:rPr lang="de-DE" sz="4000" b="1" dirty="0" err="1">
                <a:solidFill>
                  <a:srgbClr val="F69C26"/>
                </a:solidFill>
                <a:latin typeface="+mj-lt"/>
              </a:rPr>
              <a:t>Socialism</a:t>
            </a:r>
            <a:r>
              <a:rPr lang="de-DE" sz="4000" b="1" dirty="0">
                <a:solidFill>
                  <a:srgbClr val="F69C26"/>
                </a:solidFill>
                <a:latin typeface="+mj-lt"/>
              </a:rPr>
              <a:t> </a:t>
            </a:r>
            <a:r>
              <a:rPr lang="de-DE" sz="4000" b="1" dirty="0" err="1">
                <a:solidFill>
                  <a:srgbClr val="F69C26"/>
                </a:solidFill>
                <a:latin typeface="+mj-lt"/>
              </a:rPr>
              <a:t>as</a:t>
            </a:r>
            <a:r>
              <a:rPr lang="de-DE" sz="4000" b="1" dirty="0">
                <a:solidFill>
                  <a:srgbClr val="F69C26"/>
                </a:solidFill>
                <a:latin typeface="+mj-lt"/>
              </a:rPr>
              <a:t> a Fundamentalist Movement? </a:t>
            </a:r>
            <a:endParaRPr lang="de-DE" sz="3500" dirty="0">
              <a:solidFill>
                <a:srgbClr val="F69C26"/>
              </a:solidFill>
              <a:latin typeface="+mj-lt"/>
            </a:endParaRPr>
          </a:p>
          <a:p>
            <a:pPr eaLnBrk="1" hangingPunct="1">
              <a:defRPr/>
            </a:pPr>
            <a:endParaRPr lang="de-DE" sz="3500" dirty="0">
              <a:solidFill>
                <a:srgbClr val="F69C26"/>
              </a:solidFill>
              <a:latin typeface="+mj-lt"/>
            </a:endParaRPr>
          </a:p>
          <a:p>
            <a:pPr eaLnBrk="1" hangingPunct="1">
              <a:defRPr/>
            </a:pPr>
            <a:r>
              <a:rPr lang="de-DE" sz="3000" dirty="0">
                <a:solidFill>
                  <a:srgbClr val="003560"/>
                </a:solidFill>
                <a:latin typeface="+mj-lt"/>
              </a:rPr>
              <a:t>Dr. Jens Schlamelcher</a:t>
            </a:r>
          </a:p>
          <a:p>
            <a:pPr eaLnBrk="1" hangingPunct="1">
              <a:defRPr/>
            </a:pPr>
            <a:endParaRPr lang="de-DE" sz="2400" dirty="0">
              <a:solidFill>
                <a:srgbClr val="003560"/>
              </a:solidFill>
              <a:latin typeface="+mj-lt"/>
            </a:endParaRPr>
          </a:p>
        </p:txBody>
      </p:sp>
      <p:sp>
        <p:nvSpPr>
          <p:cNvPr id="8196" name="AutoShape 12" descr="Bildergebnis für ceres bochum">
            <a:extLst>
              <a:ext uri="{FF2B5EF4-FFF2-40B4-BE49-F238E27FC236}">
                <a16:creationId xmlns:a16="http://schemas.microsoft.com/office/drawing/2014/main" id="{C636C8B8-EF94-4492-B90B-2F2EC53848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01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300"/>
          </a:p>
        </p:txBody>
      </p:sp>
      <p:pic>
        <p:nvPicPr>
          <p:cNvPr id="8197" name="Picture 9">
            <a:extLst>
              <a:ext uri="{FF2B5EF4-FFF2-40B4-BE49-F238E27FC236}">
                <a16:creationId xmlns:a16="http://schemas.microsoft.com/office/drawing/2014/main" id="{D47667F7-6BE5-4722-B74C-73CC4D14C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307975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198" name="Picture 8" descr="philosophy - Religious Studies">
            <a:extLst>
              <a:ext uri="{FF2B5EF4-FFF2-40B4-BE49-F238E27FC236}">
                <a16:creationId xmlns:a16="http://schemas.microsoft.com/office/drawing/2014/main" id="{A2FC1433-7FF8-441B-BAF1-623B4CF73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931863"/>
            <a:ext cx="5218113" cy="250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7509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Scholarly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Concept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Modernity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Semantic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Level: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Secularism</a:t>
            </a:r>
            <a:endParaRPr lang="de-DE" altLang="de-DE" sz="1800" b="1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Religious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Responses: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Religiosity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Harmonization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Conservative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Religiosity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opposition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branches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conservatism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tabLst>
                <a:tab pos="4398963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conservatism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	</a:t>
            </a:r>
          </a:p>
          <a:p>
            <a:pPr marL="2571750" lvl="6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Courier New" panose="02070309020205020404" pitchFamily="49" charset="0"/>
              <a:buChar char="o"/>
              <a:tabLst>
                <a:tab pos="4398963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0" lvl="6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Courier New" panose="02070309020205020404" pitchFamily="49" charset="0"/>
              <a:buChar char="o"/>
              <a:tabLst>
                <a:tab pos="4398963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movement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19th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century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Catholicism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0056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8140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Scholarly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Concept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Modernity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Meso-Level-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endParaRPr lang="de-DE" altLang="de-DE" sz="1800" b="1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towards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societalized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 Weber: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Communitized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Communities,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patrimonies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Societalized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bureaucratic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organizations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Critiques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against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societalization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‚Alienation‘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exploitation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Aiming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rightful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Imagined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Communities‘ (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religious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Paradoxical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Claim: The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Fundamentalist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movements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romanticism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89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6924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en-US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 as a Scholarly Concept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en-US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Modernity 3: Macro-Level-Structures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en-US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 in the Political Field: Sovereignty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Premodern Source of Sovereignty: Religion (God-Kings, Kings in the </a:t>
            </a:r>
            <a:r>
              <a:rPr lang="en-US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Crace</a:t>
            </a: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God…)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</a:t>
            </a:r>
            <a:r>
              <a:rPr lang="en-US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Soverreignty</a:t>
            </a: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1800" u="sng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of </a:t>
            </a:r>
            <a:r>
              <a:rPr lang="en-US" altLang="en-US" sz="1800" u="sng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people 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the ‘the people’ (construction of ‘Nations’ – who is in and who is out?)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‘the will’ of the people? (question of representation – between liberal democracies dictatorships)</a:t>
            </a: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en-US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8340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13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672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en-US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 as a Scholarly Concept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en-US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Modernity 3: Macro-Level-Structures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en-US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Structural Marginalization of Religion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Politics: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Politics cuts its dependence of religion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Politics does not aid religion in governing (limiting) religious communication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Science: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Religious loses authority on the construction of truth claims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code true/false shifts over to the scientific system </a:t>
            </a: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en-US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8600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14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en-US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 as a Scholarly Concept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en-US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Modernity 3: Macro-Level-Structures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en-US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Fundamentalist responses towards the structural marginalization of religion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 to re-establish the supremacy of religion over politics and science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Claiming sovereignty to a sacred canopy as the basis for political decisions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must bow to the supremacy of this sacred canopy  </a:t>
            </a: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en-US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5284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15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6294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en-US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 as a Scholarly Concept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en-US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Conclusion: Fundamentalist Movements in a Weberian Perspective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en-US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Fundamentalist movements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a clear theory of </a:t>
            </a:r>
            <a:r>
              <a:rPr lang="en-US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theodicee</a:t>
            </a: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(what explains misery)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of misery is usually personified (the infidels, the bourgeois, the Jews…)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mostly </a:t>
            </a:r>
            <a:r>
              <a:rPr lang="en-US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innerworldy</a:t>
            </a: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(!) goods of salvations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‘what needs to be done’ – a clear understanding of ways of salvation (</a:t>
            </a:r>
            <a:r>
              <a:rPr lang="en-US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Erlösungswege</a:t>
            </a: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en-US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0779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Foliennummernplatzhalter 2">
            <a:extLst>
              <a:ext uri="{FF2B5EF4-FFF2-40B4-BE49-F238E27FC236}">
                <a16:creationId xmlns:a16="http://schemas.microsoft.com/office/drawing/2014/main" id="{7FAD8CD4-E54E-446B-B368-52EF64954D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696B567-EE22-45C3-BB57-00C54D1B204F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16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4803" name="Textfeld 3">
            <a:extLst>
              <a:ext uri="{FF2B5EF4-FFF2-40B4-BE49-F238E27FC236}">
                <a16:creationId xmlns:a16="http://schemas.microsoft.com/office/drawing/2014/main" id="{3DE50742-038B-4CA7-88ED-76569E9DF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181100"/>
            <a:ext cx="46799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b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Inhalt</a:t>
            </a:r>
          </a:p>
        </p:txBody>
      </p:sp>
      <p:sp>
        <p:nvSpPr>
          <p:cNvPr id="204804" name="Textfeld 4">
            <a:extLst>
              <a:ext uri="{FF2B5EF4-FFF2-40B4-BE49-F238E27FC236}">
                <a16:creationId xmlns:a16="http://schemas.microsoft.com/office/drawing/2014/main" id="{C1080C04-884D-4D5B-9A2A-59DA102F0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1811338"/>
            <a:ext cx="4643437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2873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2873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2873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2873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3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3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3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3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Tx/>
              <a:buNone/>
            </a:pPr>
            <a:r>
              <a:rPr lang="de-DE" altLang="de-DE" sz="240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Religionswissenschaft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Tx/>
              <a:buNone/>
            </a:pPr>
            <a:endParaRPr lang="de-DE" altLang="de-DE" sz="180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</a:pPr>
            <a:r>
              <a:rPr lang="de-DE" altLang="de-DE" sz="180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Bochum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</a:pPr>
            <a:r>
              <a:rPr lang="de-DE" altLang="de-DE" sz="180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Fach und berufliche Perspektiven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</a:pPr>
            <a:r>
              <a:rPr lang="de-DE" altLang="de-DE" sz="180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Studiengang</a:t>
            </a:r>
          </a:p>
        </p:txBody>
      </p:sp>
      <p:pic>
        <p:nvPicPr>
          <p:cNvPr id="6" name="Bild 5">
            <a:extLst>
              <a:ext uri="{FF2B5EF4-FFF2-40B4-BE49-F238E27FC236}">
                <a16:creationId xmlns:a16="http://schemas.microsoft.com/office/drawing/2014/main" id="{3C457D4B-D81A-4F8F-A440-9591E1781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5738" y="1181100"/>
            <a:ext cx="3554412" cy="3554413"/>
          </a:xfrm>
          <a:prstGeom prst="rect">
            <a:avLst/>
          </a:prstGeom>
          <a:ln w="3175">
            <a:solidFill>
              <a:schemeClr val="bg1">
                <a:lumMod val="95000"/>
              </a:schemeClr>
            </a:solidFill>
          </a:ln>
        </p:spPr>
      </p:pic>
      <p:pic>
        <p:nvPicPr>
          <p:cNvPr id="204806" name="Picture 9">
            <a:extLst>
              <a:ext uri="{FF2B5EF4-FFF2-40B4-BE49-F238E27FC236}">
                <a16:creationId xmlns:a16="http://schemas.microsoft.com/office/drawing/2014/main" id="{F1831E2A-0B17-40D1-BD00-6C237DCFE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520809F1-E94F-4831-BFB2-CEF858CE6A3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73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altLang="de-DE" sz="5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2) </a:t>
            </a:r>
          </a:p>
          <a:p>
            <a:pPr algn="ctr" eaLnBrk="1" hangingPunct="1">
              <a:defRPr/>
            </a:pPr>
            <a:endParaRPr lang="de-DE" altLang="de-DE" sz="5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de-DE" altLang="de-DE" sz="5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National </a:t>
            </a:r>
            <a:r>
              <a:rPr lang="de-DE" altLang="de-DE" sz="54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Socialism</a:t>
            </a:r>
            <a:r>
              <a:rPr lang="de-DE" altLang="de-DE" sz="5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de-DE" altLang="de-DE" sz="32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773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17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10110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de-DE" sz="2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‚Religion‘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‚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Sacred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writings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‘?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‚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Theoretical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Foundations‘ in ‚Mein Kampf‘ and in ‚Der Mythos des 20. Jahrhunderts (Alfred Rosenberg),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unclear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unified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religious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orientations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National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Socialists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 Christians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Neo-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Pagans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(Heinrich Himmler)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transcendence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happens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after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death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Socialists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rather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religious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confessions</a:t>
            </a: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→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0187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18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10264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de-DE" sz="2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‚Religion‘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Religious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Affinities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National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Belief in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Promotion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unconfessional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deism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/belief in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 Adolf Hitler (‚Mein Kampf‘) and Alfred Rosenberg (Der Mythus des 20. Jahrhunderts‘)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display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firm belief in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Harmonization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Religious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‚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perspectives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evolutionist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struggle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Dualism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Arians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chosen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Jews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personifying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devil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(Widersacher des Menschentums) 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→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0137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19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1097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de-DE" sz="2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‚Religion‘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Religious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Affinities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National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Sacralization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Adolf Hitler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‚The Führer‘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Adolf Hitler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poliitical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spiritual ‚Leader‘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Greeting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‚Heil Hitler‘,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Hitler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himself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‚Heil mein Führer‘ (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1926)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Socialists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praised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Hitler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prophet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Hitler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resisted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Harmonization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Religious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‚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perspectives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evolutionist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struggle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Dualism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Arians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chosen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Jews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personifying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devil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(Widersacher des Menschentums) 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→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813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Foliennummernplatzhalter 2">
            <a:extLst>
              <a:ext uri="{FF2B5EF4-FFF2-40B4-BE49-F238E27FC236}">
                <a16:creationId xmlns:a16="http://schemas.microsoft.com/office/drawing/2014/main" id="{702D1BD7-BF92-45C5-A890-1804C2BAE9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428F3E1-BA6D-4CD6-B21B-2688EDCA1910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680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+mj-lt"/>
              <a:buAutoNum type="arabicParenR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scholarly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+mj-lt"/>
              <a:buAutoNum type="arabicParenR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5850" lvl="1" indent="-4000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+mj-lt"/>
              <a:buAutoNum type="alphaLcParenR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Intelligibility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behind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absurdity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085850" lvl="1" indent="-4000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+mj-lt"/>
              <a:buAutoNum type="alphaLcParenR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Theology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National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085850" lvl="1" indent="-4000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+mj-lt"/>
              <a:buAutoNum type="alphaLcParenR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National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00050" indent="-4000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+mj-lt"/>
              <a:buAutoNum type="arabicParenR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(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r>
              <a:rPr lang="de-DE" altLang="en-US" sz="180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2756" name="Picture 9">
            <a:extLst>
              <a:ext uri="{FF2B5EF4-FFF2-40B4-BE49-F238E27FC236}">
                <a16:creationId xmlns:a16="http://schemas.microsoft.com/office/drawing/2014/main" id="{F7D4CB8D-5B0C-4D20-ABED-D428B2C51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20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10033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de-DE" sz="2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‚Religion‘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Religion: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Emile Durkheim: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unified system of beliefs – </a:t>
            </a:r>
            <a:r>
              <a:rPr lang="en-US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dualiist</a:t>
            </a: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apocalyptic process of race struggle)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practice 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liturgical practices of the Nazi celebration cults [</a:t>
            </a:r>
            <a:r>
              <a:rPr lang="en-US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Thamer</a:t>
            </a: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2004])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practice of race struggle and the extinction of inferior races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to sacred things (the holy German nation and the holy blood and soil)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unite into a single moral community (the German Volksgemeinschaft) called a Church (Durkheim 1915: 191).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→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0308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21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10818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de-DE" sz="2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‚Religion‘</a:t>
            </a: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Religion: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Clifford Geertz: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of symbols (</a:t>
            </a:r>
            <a:r>
              <a:rPr lang="en-US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Rasse</a:t>
            </a: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/Volk, Reich and Führer, </a:t>
            </a:r>
            <a:r>
              <a:rPr lang="en-US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Juden</a:t>
            </a: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acted to establish powerful, pervasive, and long-lasting moods and motivations in men (sense of life, motivation to engage in the victory of the German Volk)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formulating conceptions of a general order of existence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Race Struggle and Antisemitism as dualistic world order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Dualism of good and bad 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‘Star wars effect’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clothing these conceptions with such an aura of factuality that the moods and motivations seem uniquely realistic. 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 and holocaust as self-fulfilling prophecies 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Shismogenesis</a:t>
            </a: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(Gregory Bateson) of 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(Geertz 1973: 90).</a:t>
            </a: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→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0262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22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10818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de-DE" sz="2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‚Religion‘</a:t>
            </a: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Religion: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Clifford Geertz: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of symbols (</a:t>
            </a:r>
            <a:r>
              <a:rPr lang="en-US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Rasse</a:t>
            </a: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/Volk, Reich and Führer, </a:t>
            </a:r>
            <a:r>
              <a:rPr lang="en-US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Juden</a:t>
            </a: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acted to establish powerful, pervasive, and long-lasting moods and motivations in men (sense of life, motivation to engage in the victory of the German Volk)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formulating conceptions of a general order of existence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Race Struggle and Antisemitism as dualistic world order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Dualism of good and bad 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‘Star wars effect’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clothing these conceptions with such an aura of factuality that the moods and motivations seem uniquely realistic. 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 and holocaust as self-fulfilling prophecies 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Shismogenesis</a:t>
            </a: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(Gregory Bateson) of 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(Geertz 1973: 90).</a:t>
            </a: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→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2114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23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8417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de-DE" sz="2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Attractiveness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National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de-DE" sz="1800" b="1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bizarre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conspiration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Yes,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‚Mein Kampf‘ a bizarre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„Alles zusammen war im Stil eines Sextaners geschrieben“ [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written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style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sixt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(Alfred Strasser, Hitlers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co-prisioner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Landsberg)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BUT:…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→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1853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24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8417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de-DE" sz="2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Attractiveness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National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de-DE" sz="1800" b="1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achievements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national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socalist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ideology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harmonization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tensions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contradictions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confessionalization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German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Nationalism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Nationalism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19th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century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predominantly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Protestant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Catholics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(35%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national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citicens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seen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distrust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(Kulturkampf,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Ultramontanism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etc.)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Universal German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Religion 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→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28869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25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778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de-DE" sz="2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Attractiveness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National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de-DE" sz="1800" b="1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achievements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national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socalist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ideology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harmonization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tensions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contradictions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Harmonization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Religion and Science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‚Hitler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politicial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biological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seriously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struggle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divine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→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03388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26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91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en-US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Socialism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en-US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Attractiveness of National Socialism</a:t>
            </a: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‚achievements‘ of the national </a:t>
            </a:r>
            <a:r>
              <a:rPr lang="en-US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socalist</a:t>
            </a: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ideology as the harmonization of tensions and contradictions: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 capitalism and communism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Internalization of socialist terminology (National SOCIALISM)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Replacement of Class struggle by race struggle 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proletarians against </a:t>
            </a:r>
            <a:r>
              <a:rPr lang="en-US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bourgouis</a:t>
            </a: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Arians (exploited) against Jews (exploiters)</a:t>
            </a:r>
          </a:p>
          <a:p>
            <a:pPr marL="2057400" lvl="3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Harmonious Classless society after the victory against the Jews in the framework of </a:t>
            </a:r>
            <a:r>
              <a:rPr lang="en-US" altLang="de-DE" sz="180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Volksgemeinschaft </a:t>
            </a: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→"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en-US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en-US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en-US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514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27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8417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de-DE" sz="2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National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Socialist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Theodicee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Suffering</a:t>
            </a:r>
            <a:endParaRPr lang="de-DE" altLang="de-DE" sz="1800" b="1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Nationalism and the promise of community within society 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4900" lvl="1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nationalist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paradox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society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4900" lvl="1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nationalist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(and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fashist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theodicy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suffering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1504950" lvl="2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Response: </a:t>
            </a:r>
          </a:p>
          <a:p>
            <a:pPr marL="1962150" lvl="3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•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suffering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pure </a:t>
            </a:r>
          </a:p>
          <a:p>
            <a:pPr marL="1962150" lvl="3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•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suffering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external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forces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→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23481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28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884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de-DE" sz="2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National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Socialist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Theodicee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Suffering</a:t>
            </a:r>
            <a:endParaRPr lang="de-DE" altLang="de-DE" sz="1800" b="1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Nationalist-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Fashist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Theodicy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04900" lvl="1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national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fellow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victim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demonized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04900" lvl="1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4900" lvl="1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victimhood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04950" lvl="2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victim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defend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himself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504950" lvl="2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Fashism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defense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504950" lvl="2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demonized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threaten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myself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but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fellow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504950" lvl="2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demonized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threatens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innocent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→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23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29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10110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de-DE" sz="2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National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Socialist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Theodicee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Suffering</a:t>
            </a:r>
            <a:endParaRPr lang="de-DE" altLang="de-DE" sz="1800" b="1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Defense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against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demonized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04900" lvl="1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demonized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evildoer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crime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</a:p>
          <a:p>
            <a:pPr marL="1104900" lvl="1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Fashism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categorize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guilty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=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doing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thing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rationalization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61950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Hypermorality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104900" lvl="1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Doing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thing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morally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forbidden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4900" lvl="1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Doing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thing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(e.g.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killing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innocent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thing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47800" lvl="2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offenders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tomorrow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47800" lvl="2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natural-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apocalyptical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fate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7800" lvl="2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kill 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apparently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innocent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(same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logic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Islamist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terrorism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→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749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Foliennummernplatzhalter 2">
            <a:extLst>
              <a:ext uri="{FF2B5EF4-FFF2-40B4-BE49-F238E27FC236}">
                <a16:creationId xmlns:a16="http://schemas.microsoft.com/office/drawing/2014/main" id="{7FAD8CD4-E54E-446B-B368-52EF64954D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696B567-EE22-45C3-BB57-00C54D1B204F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4803" name="Textfeld 3">
            <a:extLst>
              <a:ext uri="{FF2B5EF4-FFF2-40B4-BE49-F238E27FC236}">
                <a16:creationId xmlns:a16="http://schemas.microsoft.com/office/drawing/2014/main" id="{3DE50742-038B-4CA7-88ED-76569E9DF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181100"/>
            <a:ext cx="46799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b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Inhalt</a:t>
            </a:r>
          </a:p>
        </p:txBody>
      </p:sp>
      <p:sp>
        <p:nvSpPr>
          <p:cNvPr id="204804" name="Textfeld 4">
            <a:extLst>
              <a:ext uri="{FF2B5EF4-FFF2-40B4-BE49-F238E27FC236}">
                <a16:creationId xmlns:a16="http://schemas.microsoft.com/office/drawing/2014/main" id="{C1080C04-884D-4D5B-9A2A-59DA102F0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1811338"/>
            <a:ext cx="4643437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2873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2873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2873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2873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3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3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3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3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Tx/>
              <a:buNone/>
            </a:pPr>
            <a:r>
              <a:rPr lang="de-DE" altLang="de-DE" sz="240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Religionswissenschaft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Tx/>
              <a:buNone/>
            </a:pPr>
            <a:endParaRPr lang="de-DE" altLang="de-DE" sz="180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</a:pPr>
            <a:r>
              <a:rPr lang="de-DE" altLang="de-DE" sz="180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Bochum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</a:pPr>
            <a:r>
              <a:rPr lang="de-DE" altLang="de-DE" sz="180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Fach und berufliche Perspektiven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</a:pPr>
            <a:r>
              <a:rPr lang="de-DE" altLang="de-DE" sz="180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Studiengang</a:t>
            </a:r>
          </a:p>
        </p:txBody>
      </p:sp>
      <p:pic>
        <p:nvPicPr>
          <p:cNvPr id="6" name="Bild 5">
            <a:extLst>
              <a:ext uri="{FF2B5EF4-FFF2-40B4-BE49-F238E27FC236}">
                <a16:creationId xmlns:a16="http://schemas.microsoft.com/office/drawing/2014/main" id="{3C457D4B-D81A-4F8F-A440-9591E1781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5738" y="1181100"/>
            <a:ext cx="3554412" cy="3554413"/>
          </a:xfrm>
          <a:prstGeom prst="rect">
            <a:avLst/>
          </a:prstGeom>
          <a:ln w="3175">
            <a:solidFill>
              <a:schemeClr val="bg1">
                <a:lumMod val="95000"/>
              </a:schemeClr>
            </a:solidFill>
          </a:ln>
        </p:spPr>
      </p:pic>
      <p:pic>
        <p:nvPicPr>
          <p:cNvPr id="204806" name="Picture 9">
            <a:extLst>
              <a:ext uri="{FF2B5EF4-FFF2-40B4-BE49-F238E27FC236}">
                <a16:creationId xmlns:a16="http://schemas.microsoft.com/office/drawing/2014/main" id="{F1831E2A-0B17-40D1-BD00-6C237DCFE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520809F1-E94F-4831-BFB2-CEF858CE6A3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73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altLang="de-DE" sz="5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1) </a:t>
            </a:r>
          </a:p>
          <a:p>
            <a:pPr algn="ctr" eaLnBrk="1" hangingPunct="1">
              <a:defRPr/>
            </a:pPr>
            <a:endParaRPr lang="de-DE" altLang="de-DE" sz="5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de-DE" altLang="de-DE" sz="54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Fundamentalism</a:t>
            </a:r>
            <a:r>
              <a:rPr lang="de-DE" altLang="de-DE" sz="5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altLang="de-DE" sz="54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as</a:t>
            </a:r>
            <a:r>
              <a:rPr lang="de-DE" altLang="de-DE" sz="5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de-DE" altLang="de-DE" sz="54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scholarly</a:t>
            </a:r>
            <a:r>
              <a:rPr lang="de-DE" altLang="de-DE" sz="5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Concept </a:t>
            </a:r>
            <a:endParaRPr lang="de-DE" altLang="de-DE" sz="32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30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10110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endParaRPr lang="de-DE" altLang="de-DE" sz="2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National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Socialist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Theodicee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Suffering</a:t>
            </a:r>
            <a:endParaRPr lang="de-DE" altLang="de-DE" sz="1800" b="1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dilemma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Hypermorality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04900" lvl="1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Whoever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convictions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evildoer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himself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04900" lvl="1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himself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demonized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fears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04900" lvl="1" indent="-361950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0" algn="just" eaLnBrk="1" hangingPunct="1">
              <a:spcAft>
                <a:spcPts val="600"/>
              </a:spcAft>
              <a:buClr>
                <a:srgbClr val="8DAE10"/>
              </a:buClr>
              <a:buSzPct val="130000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7986713" algn="l"/>
                <a:tab pos="8162925" algn="l"/>
                <a:tab pos="8915400" algn="l"/>
                <a:tab pos="9601200" algn="l"/>
                <a:tab pos="10287000" algn="l"/>
              </a:tabLst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“The psychic energy harnessed by political anti-Semitism is this rationalized</a:t>
            </a:r>
          </a:p>
          <a:p>
            <a:pPr lvl="1" indent="0" algn="just" eaLnBrk="1" hangingPunct="1">
              <a:spcAft>
                <a:spcPts val="600"/>
              </a:spcAft>
              <a:buClr>
                <a:srgbClr val="8DAE10"/>
              </a:buClr>
              <a:buSzPct val="130000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7986713" algn="l"/>
                <a:tab pos="8162925" algn="l"/>
                <a:tab pos="8915400" algn="l"/>
                <a:tab pos="9601200" algn="l"/>
                <a:tab pos="10287000" algn="l"/>
              </a:tabLst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idiosyncrasy. All the gesticulations devised by the Fuhrer and his</a:t>
            </a:r>
          </a:p>
          <a:p>
            <a:pPr lvl="1" indent="0" algn="just" eaLnBrk="1" hangingPunct="1">
              <a:spcAft>
                <a:spcPts val="600"/>
              </a:spcAft>
              <a:buClr>
                <a:srgbClr val="8DAE10"/>
              </a:buClr>
              <a:buSzPct val="130000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7986713" algn="l"/>
                <a:tab pos="8162925" algn="l"/>
                <a:tab pos="8915400" algn="l"/>
                <a:tab pos="9601200" algn="l"/>
                <a:tab pos="10287000" algn="l"/>
              </a:tabLst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followers are pretexts for giving way to the mimetic temptation without</a:t>
            </a:r>
          </a:p>
          <a:p>
            <a:pPr lvl="1" indent="0" algn="just" eaLnBrk="1" hangingPunct="1">
              <a:spcAft>
                <a:spcPts val="600"/>
              </a:spcAft>
              <a:buClr>
                <a:srgbClr val="8DAE10"/>
              </a:buClr>
              <a:buSzPct val="130000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7986713" algn="l"/>
                <a:tab pos="8162925" algn="l"/>
                <a:tab pos="8915400" algn="l"/>
                <a:tab pos="9601200" algn="l"/>
                <a:tab pos="10287000" algn="l"/>
              </a:tabLst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openly violating the reality principle-with honor, as it were. They detest</a:t>
            </a:r>
          </a:p>
          <a:p>
            <a:pPr lvl="1" indent="0" algn="just" eaLnBrk="1" hangingPunct="1">
              <a:spcAft>
                <a:spcPts val="600"/>
              </a:spcAft>
              <a:buClr>
                <a:srgbClr val="8DAE10"/>
              </a:buClr>
              <a:buSzPct val="130000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7986713" algn="l"/>
                <a:tab pos="8162925" algn="l"/>
                <a:tab pos="8915400" algn="l"/>
                <a:tab pos="9601200" algn="l"/>
                <a:tab pos="10287000" algn="l"/>
              </a:tabLst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Jews and imitate them constantly. There is no anti-Semite who does</a:t>
            </a:r>
          </a:p>
          <a:p>
            <a:pPr lvl="1" indent="0" algn="just" eaLnBrk="1" hangingPunct="1">
              <a:spcAft>
                <a:spcPts val="600"/>
              </a:spcAft>
              <a:buClr>
                <a:srgbClr val="8DAE10"/>
              </a:buClr>
              <a:buSzPct val="130000"/>
              <a:tabLst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7986713" algn="l"/>
                <a:tab pos="8162925" algn="l"/>
                <a:tab pos="8915400" algn="l"/>
                <a:tab pos="9601200" algn="l"/>
                <a:tab pos="10287000" algn="l"/>
              </a:tabLst>
              <a:defRPr/>
            </a:pPr>
            <a:r>
              <a:rPr lang="en-US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feel an instinctive urge to ape what he rakes to be Jewishness.” (Horkheimer/Adorno [1944] 2002: 151)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→"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0685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Foliennummernplatzhalter 2">
            <a:extLst>
              <a:ext uri="{FF2B5EF4-FFF2-40B4-BE49-F238E27FC236}">
                <a16:creationId xmlns:a16="http://schemas.microsoft.com/office/drawing/2014/main" id="{7FAD8CD4-E54E-446B-B368-52EF64954D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696B567-EE22-45C3-BB57-00C54D1B204F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31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4803" name="Textfeld 3">
            <a:extLst>
              <a:ext uri="{FF2B5EF4-FFF2-40B4-BE49-F238E27FC236}">
                <a16:creationId xmlns:a16="http://schemas.microsoft.com/office/drawing/2014/main" id="{3DE50742-038B-4CA7-88ED-76569E9DF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181100"/>
            <a:ext cx="46799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b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Inhalt</a:t>
            </a:r>
          </a:p>
        </p:txBody>
      </p:sp>
      <p:sp>
        <p:nvSpPr>
          <p:cNvPr id="204804" name="Textfeld 4">
            <a:extLst>
              <a:ext uri="{FF2B5EF4-FFF2-40B4-BE49-F238E27FC236}">
                <a16:creationId xmlns:a16="http://schemas.microsoft.com/office/drawing/2014/main" id="{C1080C04-884D-4D5B-9A2A-59DA102F0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1811338"/>
            <a:ext cx="4643437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2873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2873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2873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2873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3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3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3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3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Tx/>
              <a:buNone/>
            </a:pPr>
            <a:r>
              <a:rPr lang="de-DE" altLang="de-DE" sz="240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Religionswissenschaft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Tx/>
              <a:buNone/>
            </a:pPr>
            <a:endParaRPr lang="de-DE" altLang="de-DE" sz="180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</a:pPr>
            <a:r>
              <a:rPr lang="de-DE" altLang="de-DE" sz="180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Bochum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</a:pPr>
            <a:r>
              <a:rPr lang="de-DE" altLang="de-DE" sz="180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Fach und berufliche Perspektiven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</a:pPr>
            <a:r>
              <a:rPr lang="de-DE" altLang="de-DE" sz="180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Studiengang</a:t>
            </a:r>
          </a:p>
        </p:txBody>
      </p:sp>
      <p:pic>
        <p:nvPicPr>
          <p:cNvPr id="6" name="Bild 5">
            <a:extLst>
              <a:ext uri="{FF2B5EF4-FFF2-40B4-BE49-F238E27FC236}">
                <a16:creationId xmlns:a16="http://schemas.microsoft.com/office/drawing/2014/main" id="{3C457D4B-D81A-4F8F-A440-9591E1781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5738" y="1181100"/>
            <a:ext cx="3554412" cy="3554413"/>
          </a:xfrm>
          <a:prstGeom prst="rect">
            <a:avLst/>
          </a:prstGeom>
          <a:ln w="3175">
            <a:solidFill>
              <a:schemeClr val="bg1">
                <a:lumMod val="95000"/>
              </a:schemeClr>
            </a:solidFill>
          </a:ln>
        </p:spPr>
      </p:pic>
      <p:pic>
        <p:nvPicPr>
          <p:cNvPr id="204806" name="Picture 9">
            <a:extLst>
              <a:ext uri="{FF2B5EF4-FFF2-40B4-BE49-F238E27FC236}">
                <a16:creationId xmlns:a16="http://schemas.microsoft.com/office/drawing/2014/main" id="{F1831E2A-0B17-40D1-BD00-6C237DCFE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520809F1-E94F-4831-BFB2-CEF858CE6A3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73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altLang="de-DE" sz="5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4) </a:t>
            </a:r>
          </a:p>
          <a:p>
            <a:pPr algn="ctr" eaLnBrk="1" hangingPunct="1">
              <a:defRPr/>
            </a:pPr>
            <a:endParaRPr lang="de-DE" altLang="de-DE" sz="5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de-DE" altLang="de-DE" sz="5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Further Slides…</a:t>
            </a:r>
            <a:endParaRPr lang="de-DE" altLang="de-DE" sz="32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2547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32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6647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Scholarly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Concept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Modernity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Semantic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Level 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Secularism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Theozentrism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towards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Anthropozentrism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 no longer stands before God alone, but he stands increasingly alone in the world – without God 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 claims god-like qualities for himself </a:t>
            </a: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•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aquire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society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Arial" panose="020B0604020202020204" pitchFamily="34" charset="0"/>
              <a:buChar char="•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power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</a:t>
            </a: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en-US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rise of man from the creature of God to the Creator in the place of God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26697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33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7432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Scholarly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Concept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Modernity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Semantic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Level 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Secularism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marginalization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afterlife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beyond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</a:p>
          <a:p>
            <a:pPr lvl="2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Questioning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existence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afterlife</a:t>
            </a: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Western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re-incarnation</a:t>
            </a: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meaninglessness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postmortal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imaginations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‚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unique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happiness</a:t>
            </a: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beyond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matters</a:t>
            </a: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patience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(after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death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but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attempts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heaven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earth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rationalization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‚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Pursuit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Happiness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human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‚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Humanism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–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human in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</a:t>
            </a:r>
            <a:r>
              <a:rPr lang="de-DE" altLang="de-DE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49992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34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7078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Scholarly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Concept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Modernity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Semantic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Level 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Secularism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r>
              <a:rPr lang="de-DE" altLang="de-DE" sz="180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Death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as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utlimate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threat</a:t>
            </a:r>
            <a:endParaRPr lang="de-DE" altLang="de-DE" sz="1800" dirty="0">
              <a:solidFill>
                <a:srgbClr val="004673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vl="2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Symbol" panose="05050102010706020507" pitchFamily="18" charset="2"/>
              <a:buChar char="-"/>
              <a:defRPr/>
            </a:pP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‚Life‘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is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no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longer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understood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as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probation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(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for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eternal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life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after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death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), but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ascribed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a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sacred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status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</a:p>
          <a:p>
            <a:pPr lvl="3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Instead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fear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hell,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death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itself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becomes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ultimate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threat</a:t>
            </a:r>
            <a:endParaRPr lang="de-DE" altLang="de-DE" sz="1800" dirty="0">
              <a:solidFill>
                <a:srgbClr val="004673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vl="3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‚Repression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Death‘ (Philipe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Àries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</a:p>
          <a:p>
            <a:pPr lvl="3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‚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Biopower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‘ (Michel Foucault) </a:t>
            </a:r>
          </a:p>
          <a:p>
            <a:pPr lvl="4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Courier New" panose="02070309020205020404" pitchFamily="49" charset="0"/>
              <a:buChar char="o"/>
              <a:defRPr/>
            </a:pP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Life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becomes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sacred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</a:p>
          <a:p>
            <a:pPr lvl="4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Courier New" panose="02070309020205020404" pitchFamily="49" charset="0"/>
              <a:buChar char="o"/>
              <a:defRPr/>
            </a:pP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Both on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level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individual and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population</a:t>
            </a:r>
            <a:endParaRPr lang="de-DE" altLang="de-DE" sz="1800" dirty="0">
              <a:solidFill>
                <a:srgbClr val="004673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vl="4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8DAE10"/>
              </a:buClr>
              <a:buSzPct val="130000"/>
              <a:buFont typeface="Courier New" panose="02070309020205020404" pitchFamily="49" charset="0"/>
              <a:buChar char="o"/>
              <a:defRPr/>
            </a:pP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In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modernity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,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any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politics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needs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to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be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justified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‚in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the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name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life</a:t>
            </a:r>
            <a:r>
              <a:rPr lang="de-DE" altLang="de-DE" sz="1800" dirty="0">
                <a:solidFill>
                  <a:srgbClr val="004673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‘</a:t>
            </a:r>
            <a:endParaRPr lang="de-DE" altLang="de-DE" sz="1800" dirty="0">
              <a:solidFill>
                <a:srgbClr val="0046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491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8417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Scholarly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Concept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popular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discourse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humanities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social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outside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academia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but also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beyond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Originated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emic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(American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Evangelism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20th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century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pejorative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Monkey‘s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trial‘ 1925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non-Christian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aftermath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Iranian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revolution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1978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7509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Scholarly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Concept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popular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discourse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Scholarly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Martin E. Marty/Scott Appleby: 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Project‘ 1987-1995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Several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Martin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Riesebrodt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Thomas Meyer etc.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Critiques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against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scholarly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conceptionalization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Werner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Schiffauer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‚Alteration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Discourse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7716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770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Scholarly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Concept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Usage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Term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Against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notions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Scientists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handled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outside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discourse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Accounts on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‚Alteration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discourse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‘? – Yes, but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discourses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alterate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us-them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Criteria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judgements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(Max Weber ‚Werturteilsstreit‘)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Theoretical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conceptionalization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(non-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triviality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7907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884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Scholarly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Concept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Task: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Germany…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joined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worldwide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Europe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exceptional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Today: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Europe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secular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stronghold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marginal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phenomenon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imported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migrants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(a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Salafism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etc.)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Wider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Religion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Anti-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Several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movements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Central Europe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1950ies</a:t>
            </a:r>
          </a:p>
          <a:p>
            <a:pPr marL="1484313" lvl="2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3297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7155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Scholarly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Concept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Theoretical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Conceptionalization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(Jens Schlamelcher)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analytial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Scholarly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Consensus: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Religious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Anti-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critique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conceives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crisis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crisis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71550" lvl="1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precisely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modernity</a:t>
            </a:r>
            <a:r>
              <a:rPr lang="de-DE" altLang="en-US" sz="180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Symbol" panose="05050102010706020507" pitchFamily="18" charset="2"/>
              <a:buChar char="-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6453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nummernplatzhalter 2">
            <a:extLst>
              <a:ext uri="{FF2B5EF4-FFF2-40B4-BE49-F238E27FC236}">
                <a16:creationId xmlns:a16="http://schemas.microsoft.com/office/drawing/2014/main" id="{BAA81FE6-4D48-4BD9-B442-F24F4C5B9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1B9C27-7C1F-4299-B11C-09072670BE47}" type="slidenum">
              <a:rPr lang="de-DE" altLang="de-DE" sz="900" smtClean="0">
                <a:solidFill>
                  <a:srgbClr val="17365C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900">
              <a:solidFill>
                <a:srgbClr val="17365C"/>
              </a:solidFill>
              <a:latin typeface="Arial" panose="020B0604020202020204" pitchFamily="34" charset="0"/>
            </a:endParaRPr>
          </a:p>
        </p:txBody>
      </p:sp>
      <p:sp>
        <p:nvSpPr>
          <p:cNvPr id="200707" name="Textfeld 4">
            <a:extLst>
              <a:ext uri="{FF2B5EF4-FFF2-40B4-BE49-F238E27FC236}">
                <a16:creationId xmlns:a16="http://schemas.microsoft.com/office/drawing/2014/main" id="{5BA5FF7D-F37F-47CA-902D-4332245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57175"/>
            <a:ext cx="8640763" cy="644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352425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71650" indent="-342900"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87338"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457200" defTabSz="28733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Fundamentalism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altLang="de-DE" sz="2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Scholarly</a:t>
            </a:r>
            <a:r>
              <a:rPr lang="de-DE" altLang="de-DE" sz="2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Concept</a:t>
            </a: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Modernity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Semantic</a:t>
            </a:r>
            <a:r>
              <a:rPr lang="de-DE" altLang="de-DE" sz="1800" b="1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Level: </a:t>
            </a:r>
            <a:r>
              <a:rPr lang="de-DE" altLang="de-DE" sz="1800" b="1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Secularism</a:t>
            </a:r>
            <a:endParaRPr lang="de-DE" altLang="de-DE" sz="1800" b="1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natual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(and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evolution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Deocentrism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Anthropocentrism</a:t>
            </a: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Life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obedience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towards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Pursuit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Happiness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Pastoral Power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Biopower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Milleniarism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(‚end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‘)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towards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</a:p>
          <a:p>
            <a:pPr marL="285750" indent="-285750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Totalitarianism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‚This-</a:t>
            </a:r>
            <a:r>
              <a:rPr lang="de-DE" altLang="en-US" sz="1800" dirty="0" err="1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worldliness</a:t>
            </a:r>
            <a:r>
              <a:rPr lang="de-DE" altLang="en-US" sz="1800" dirty="0">
                <a:solidFill>
                  <a:srgbClr val="1736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spcAft>
                <a:spcPts val="600"/>
              </a:spcAft>
              <a:buClr>
                <a:srgbClr val="8DAE1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de-DE" altLang="en-US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§"/>
              <a:defRPr/>
            </a:pPr>
            <a:endParaRPr lang="de-DE" altLang="de-DE" sz="1800" dirty="0"/>
          </a:p>
          <a:p>
            <a:pPr>
              <a:spcBef>
                <a:spcPts val="600"/>
              </a:spcBef>
              <a:buClr>
                <a:srgbClr val="8DAE10"/>
              </a:buClr>
              <a:buFont typeface="Wingdings" panose="05000000000000000000" pitchFamily="2" charset="2"/>
              <a:buChar char="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Clr>
                <a:srgbClr val="8DAE10"/>
              </a:buClr>
              <a:buSzPct val="130000"/>
              <a:buFont typeface="Wingdings" panose="05000000000000000000" pitchFamily="2" charset="2"/>
              <a:buChar char="Ø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Aft>
                <a:spcPts val="600"/>
              </a:spcAft>
              <a:buClr>
                <a:srgbClr val="8DAE10"/>
              </a:buClr>
              <a:buSzPct val="130000"/>
              <a:defRPr/>
            </a:pPr>
            <a:endParaRPr lang="de-DE" altLang="de-DE" sz="1800" dirty="0">
              <a:solidFill>
                <a:srgbClr val="1736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28" name="Picture 9">
            <a:extLst>
              <a:ext uri="{FF2B5EF4-FFF2-40B4-BE49-F238E27FC236}">
                <a16:creationId xmlns:a16="http://schemas.microsoft.com/office/drawing/2014/main" id="{CF607C99-ECF3-437A-9C16-5D8C06F7E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6000750"/>
            <a:ext cx="1295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966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Benutzerdefiniert 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3560"/>
      </a:hlink>
      <a:folHlink>
        <a:srgbClr val="954F72"/>
      </a:folHlink>
    </a:clrScheme>
    <a:fontScheme name="Office-Desig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2487</Words>
  <Application>Microsoft Office PowerPoint</Application>
  <PresentationFormat>On-screen Show (4:3)</PresentationFormat>
  <Paragraphs>663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Courier New</vt:lpstr>
      <vt:lpstr>Symbol</vt:lpstr>
      <vt:lpstr>Wingdings</vt:lpstr>
      <vt:lpstr>Office-Design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Sonja Israel</dc:creator>
  <cp:lastModifiedBy>Schlamelcher, Jens</cp:lastModifiedBy>
  <cp:revision>643</cp:revision>
  <cp:lastPrinted>2016-08-09T07:56:31Z</cp:lastPrinted>
  <dcterms:created xsi:type="dcterms:W3CDTF">2016-07-20T13:51:25Z</dcterms:created>
  <dcterms:modified xsi:type="dcterms:W3CDTF">2024-05-01T20:09:00Z</dcterms:modified>
</cp:coreProperties>
</file>