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1/22/24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gentaconnect.com/content/jmsr/rmsr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agepub.com/series/Advances-in-Workplace-Spirituality" TargetMode="External"/><Relationship Id="rId2" Type="http://schemas.openxmlformats.org/officeDocument/2006/relationships/hyperlink" Target="https://www.springerprofessional.de/en/palgrave-studies-in-workplace-spirituality-and-fulfillment/159944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CD6C1-7110-2513-658D-6CE20AA820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Spirituality, religion +   </a:t>
            </a:r>
            <a:br>
              <a:rPr lang="en-US" b="0" dirty="0"/>
            </a:br>
            <a:r>
              <a:rPr lang="en-US" b="0" dirty="0"/>
              <a:t>    management, organizing &amp;   </a:t>
            </a:r>
            <a:br>
              <a:rPr lang="en-US" b="0" dirty="0"/>
            </a:br>
            <a:r>
              <a:rPr lang="en-US" b="0" dirty="0"/>
              <a:t>      </a:t>
            </a:r>
            <a:r>
              <a:rPr lang="en-US" dirty="0"/>
              <a:t>the workplace </a:t>
            </a:r>
            <a:r>
              <a:rPr lang="en-US" b="0" dirty="0"/>
              <a:t>in academe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CE0080-C49A-A877-475D-8B47114B7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050379"/>
          </a:xfrm>
        </p:spPr>
        <p:txBody>
          <a:bodyPr>
            <a:normAutofit fontScale="77500" lnSpcReduction="20000"/>
          </a:bodyPr>
          <a:lstStyle/>
          <a:p>
            <a:r>
              <a:rPr lang="en-US" sz="2200" dirty="0"/>
              <a:t>Yochanan Altman			                23.1.24										</a:t>
            </a:r>
            <a:r>
              <a:rPr lang="en-US" sz="2200" b="1" i="1" dirty="0" err="1"/>
              <a:t>Habama</a:t>
            </a:r>
            <a:r>
              <a:rPr lang="en-US" sz="2200" b="1" i="1" dirty="0"/>
              <a:t> 5</a:t>
            </a:r>
          </a:p>
          <a:p>
            <a:endParaRPr lang="en-US" b="1" i="1" dirty="0"/>
          </a:p>
          <a:p>
            <a:r>
              <a:rPr lang="en-US" b="1" i="1" dirty="0"/>
              <a:t>https://</a:t>
            </a:r>
            <a:r>
              <a:rPr lang="en-US" b="1" i="1" dirty="0" err="1"/>
              <a:t>www.iamsr.org</a:t>
            </a:r>
            <a:r>
              <a:rPr lang="en-US" b="1" i="1" dirty="0"/>
              <a:t>/contact/contact-us/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97659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9EF60-CB85-E489-96BD-C09F3FD32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93E23-90E6-A38E-DC31-FD0C6AF9C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Beginnings in mid/late 1960s:</a:t>
            </a:r>
          </a:p>
          <a:p>
            <a:pPr marL="0" indent="0">
              <a:buNone/>
            </a:pPr>
            <a:r>
              <a:rPr lang="en-US" b="1" dirty="0"/>
              <a:t>      Maslow</a:t>
            </a:r>
            <a:r>
              <a:rPr lang="en-US" dirty="0"/>
              <a:t> (</a:t>
            </a:r>
            <a:r>
              <a:rPr lang="en-US" i="1" dirty="0"/>
              <a:t>Religions, Values &amp; Peak-experiences</a:t>
            </a:r>
            <a:r>
              <a:rPr lang="en-US" dirty="0"/>
              <a:t>) </a:t>
            </a:r>
            <a:r>
              <a:rPr lang="en-US" b="1" dirty="0"/>
              <a:t>Greenleaf</a:t>
            </a:r>
            <a:r>
              <a:rPr lang="en-US" dirty="0"/>
              <a:t> (</a:t>
            </a:r>
            <a:r>
              <a:rPr lang="en-US" i="1" dirty="0"/>
              <a:t>Servant Leadership</a:t>
            </a:r>
            <a:r>
              <a:rPr lang="en-US" dirty="0"/>
              <a:t>)</a:t>
            </a:r>
          </a:p>
          <a:p>
            <a:r>
              <a:rPr lang="en-US" dirty="0"/>
              <a:t>First academic journal articles in mid 1980s: </a:t>
            </a:r>
            <a:r>
              <a:rPr lang="en-US" i="1" dirty="0"/>
              <a:t>J. of </a:t>
            </a:r>
            <a:r>
              <a:rPr lang="en-US" i="1" dirty="0" err="1"/>
              <a:t>Organisational</a:t>
            </a:r>
            <a:r>
              <a:rPr lang="en-US" i="1" dirty="0"/>
              <a:t> Change Management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i="1" dirty="0"/>
              <a:t>J. of Managerial Psychology</a:t>
            </a:r>
          </a:p>
          <a:p>
            <a:r>
              <a:rPr lang="en-US" dirty="0"/>
              <a:t>First dedicated academic journal: </a:t>
            </a:r>
            <a:r>
              <a:rPr lang="en-US" i="1" dirty="0"/>
              <a:t>J. of Management, Spirituality &amp; Religion </a:t>
            </a:r>
            <a:r>
              <a:rPr lang="en-US" dirty="0"/>
              <a:t>(2004)</a:t>
            </a:r>
          </a:p>
          <a:p>
            <a:r>
              <a:rPr lang="en-US" dirty="0"/>
              <a:t>Today the term </a:t>
            </a:r>
            <a:r>
              <a:rPr lang="en-US" b="1" dirty="0"/>
              <a:t>workplace spirituality </a:t>
            </a:r>
            <a:r>
              <a:rPr lang="en-US" dirty="0"/>
              <a:t>is a core concept in management/ OB</a:t>
            </a:r>
          </a:p>
          <a:p>
            <a:endParaRPr lang="en-US" dirty="0"/>
          </a:p>
          <a:p>
            <a:endParaRPr lang="en-US" dirty="0"/>
          </a:p>
          <a:p>
            <a:pPr marL="342900" lvl="0" indent="-342900" algn="just">
              <a:buClr>
                <a:srgbClr val="000000"/>
              </a:buClr>
              <a:buFont typeface="+mj-lt"/>
              <a:buAutoNum type="arabicPeriod" startAt="7"/>
            </a:pPr>
            <a:r>
              <a:rPr lang="en-US" sz="1600" dirty="0"/>
              <a:t>Further reading: </a:t>
            </a:r>
          </a:p>
          <a:p>
            <a:pPr marL="342900" lvl="0" indent="-342900" algn="just">
              <a:buClr>
                <a:srgbClr val="000000"/>
              </a:buClr>
              <a:buFont typeface="+mj-lt"/>
              <a:buAutoNum type="arabicPeriod" startAt="7"/>
            </a:pPr>
            <a:r>
              <a:rPr lang="en-US" sz="1600" dirty="0"/>
              <a:t>Ch. 1 in Altman, Neal &amp; Mayrhofer Workplace Spirituality: Making a Difference, 2022 (Open Access)</a:t>
            </a:r>
          </a:p>
        </p:txBody>
      </p:sp>
    </p:spTree>
    <p:extLst>
      <p:ext uri="{BB962C8B-B14F-4D97-AF65-F5344CB8AC3E}">
        <p14:creationId xmlns:p14="http://schemas.microsoft.com/office/powerpoint/2010/main" val="319743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7E2CD-45F8-742D-C58C-EA6169FEB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Management, spirituality &amp; religion division </a:t>
            </a:r>
            <a:r>
              <a:rPr lang="en-US" dirty="0"/>
              <a:t>Academy of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2CBC8-F80F-CDB2-8586-07FA4BF4E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Founded 2000 as a Special Interest Group. Attained </a:t>
            </a:r>
            <a:r>
              <a:rPr lang="en-US" b="1" dirty="0"/>
              <a:t>division</a:t>
            </a:r>
            <a:r>
              <a:rPr lang="en-US" dirty="0"/>
              <a:t> status in 2023.</a:t>
            </a:r>
          </a:p>
          <a:p>
            <a:r>
              <a:rPr lang="en-US" dirty="0"/>
              <a:t>700 members across the globe</a:t>
            </a:r>
          </a:p>
          <a:p>
            <a:r>
              <a:rPr lang="en-US" dirty="0"/>
              <a:t>Annual conference in the framework of the annual </a:t>
            </a:r>
            <a:r>
              <a:rPr lang="en-US" dirty="0" err="1"/>
              <a:t>AoM</a:t>
            </a:r>
            <a:r>
              <a:rPr lang="en-US" dirty="0"/>
              <a:t> meeting</a:t>
            </a:r>
          </a:p>
          <a:p>
            <a:r>
              <a:rPr lang="en-US" dirty="0"/>
              <a:t>Monthly virtual seminar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https://</a:t>
            </a:r>
            <a:r>
              <a:rPr lang="en-US" dirty="0" err="1"/>
              <a:t>msr.aom.org</a:t>
            </a:r>
            <a:r>
              <a:rPr lang="en-US" dirty="0"/>
              <a:t>/home</a:t>
            </a:r>
          </a:p>
        </p:txBody>
      </p:sp>
    </p:spTree>
    <p:extLst>
      <p:ext uri="{BB962C8B-B14F-4D97-AF65-F5344CB8AC3E}">
        <p14:creationId xmlns:p14="http://schemas.microsoft.com/office/powerpoint/2010/main" val="56760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8D649-3DDD-0D4D-66A6-3D8E315A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461125"/>
          </a:xfrm>
        </p:spPr>
        <p:txBody>
          <a:bodyPr/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International Association of Management, Spirituality &amp; Religion (</a:t>
            </a:r>
            <a:r>
              <a:rPr lang="en-US" dirty="0"/>
              <a:t>IAMSR</a:t>
            </a:r>
            <a:r>
              <a:rPr lang="en-US" b="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CE096-0868-3AFA-FB47-4F9815845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Founded 2010</a:t>
            </a:r>
          </a:p>
          <a:p>
            <a:r>
              <a:rPr lang="en-US" dirty="0"/>
              <a:t>Publishes the J. of Management, Spirituality &amp; Religion (JMSR) and the same-named book series in partnership with De Gruyter</a:t>
            </a:r>
          </a:p>
          <a:p>
            <a:r>
              <a:rPr lang="en-US" dirty="0"/>
              <a:t>Organizes workshops &amp; conferences</a:t>
            </a:r>
          </a:p>
          <a:p>
            <a:r>
              <a:rPr lang="en-US" dirty="0"/>
              <a:t>200 members (membership is free)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https://</a:t>
            </a:r>
            <a:r>
              <a:rPr lang="en-US" dirty="0" err="1"/>
              <a:t>www.iamsr.org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1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DD10-C1DB-EC2F-D1EA-C4B00F2AA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212647"/>
          </a:xfrm>
        </p:spPr>
        <p:txBody>
          <a:bodyPr/>
          <a:lstStyle/>
          <a:p>
            <a:r>
              <a:rPr lang="en-US" b="0" dirty="0"/>
              <a:t>Journal of Management, Spirituality &amp; Religion (</a:t>
            </a:r>
            <a:r>
              <a:rPr lang="en-US" dirty="0"/>
              <a:t>JMSR</a:t>
            </a:r>
            <a:r>
              <a:rPr lang="en-US" b="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6C9E0-9441-FBCD-AB8D-A9C8148EA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34" y="2689426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oldest journal in the field (since 2004) and with the greatest influence*</a:t>
            </a:r>
          </a:p>
          <a:p>
            <a:r>
              <a:rPr lang="en-US" dirty="0"/>
              <a:t>Six issues a year</a:t>
            </a:r>
          </a:p>
          <a:p>
            <a:r>
              <a:rPr lang="en-US" dirty="0"/>
              <a:t>Global reach</a:t>
            </a:r>
          </a:p>
          <a:p>
            <a:pPr marL="0" indent="0">
              <a:buNone/>
            </a:pPr>
            <a:br>
              <a:rPr lang="en-GB" dirty="0">
                <a:effectLst/>
                <a:latin typeface="Times"/>
              </a:rPr>
            </a:br>
            <a:endParaRPr lang="en-GB" dirty="0">
              <a:effectLst/>
              <a:latin typeface="Times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Times"/>
              </a:rPr>
              <a:t> </a:t>
            </a:r>
            <a:r>
              <a:rPr lang="en-GB" sz="1600" dirty="0">
                <a:effectLst/>
                <a:latin typeface="Times"/>
              </a:rPr>
              <a:t>*According to two recent articles: Singh, R.K. and Singh, S. (2022) "Spirituality in the workplace: a systematic review", Management Decision, Vol. 60 No. 5, pp. 1296 – 1325; </a:t>
            </a:r>
          </a:p>
          <a:p>
            <a:pPr marL="0" indent="0">
              <a:buNone/>
            </a:pPr>
            <a:r>
              <a:rPr lang="en-GB" sz="1600" dirty="0" err="1">
                <a:effectLst/>
                <a:latin typeface="Times"/>
              </a:rPr>
              <a:t>Dik</a:t>
            </a:r>
            <a:r>
              <a:rPr lang="en-GB" sz="1600" dirty="0">
                <a:effectLst/>
                <a:latin typeface="Times"/>
              </a:rPr>
              <a:t>, B. J., Daniels, D. &amp; </a:t>
            </a:r>
            <a:r>
              <a:rPr lang="en-GB" sz="1600" dirty="0" err="1">
                <a:effectLst/>
                <a:latin typeface="Times"/>
              </a:rPr>
              <a:t>Alayan</a:t>
            </a:r>
            <a:r>
              <a:rPr lang="en-GB" sz="1600" dirty="0">
                <a:effectLst/>
                <a:latin typeface="Times"/>
              </a:rPr>
              <a:t>, A.J. (2024) “Religion, spirituality, and the workplace: A review and critique”, Annual Review of Organizational Psychology and Organizational </a:t>
            </a:r>
            <a:r>
              <a:rPr lang="en-GB" sz="1600" dirty="0" err="1">
                <a:effectLst/>
                <a:latin typeface="Times"/>
              </a:rPr>
              <a:t>Behavior</a:t>
            </a:r>
            <a:r>
              <a:rPr lang="en-GB" sz="1600" dirty="0">
                <a:effectLst/>
                <a:latin typeface="Times"/>
              </a:rPr>
              <a:t> Vol. 11, No. 1. </a:t>
            </a:r>
          </a:p>
          <a:p>
            <a:pPr marL="0" indent="0">
              <a:buNone/>
            </a:pPr>
            <a:endParaRPr lang="en-GB" dirty="0">
              <a:latin typeface="Times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Times"/>
                <a:hlinkClick r:id="rId2"/>
              </a:rPr>
              <a:t>https://www.ingentaconnect.com/content/jmsr/rmsr20</a:t>
            </a:r>
            <a:endParaRPr lang="en-GB" dirty="0">
              <a:effectLst/>
              <a:latin typeface="Times"/>
            </a:endParaRPr>
          </a:p>
          <a:p>
            <a:pPr marL="0" indent="0">
              <a:buNone/>
            </a:pPr>
            <a:r>
              <a:rPr lang="en-GB" dirty="0">
                <a:effectLst/>
                <a:latin typeface="Times"/>
              </a:rPr>
              <a:t>https://</a:t>
            </a:r>
            <a:r>
              <a:rPr lang="en-GB" dirty="0" err="1">
                <a:effectLst/>
                <a:latin typeface="Times"/>
              </a:rPr>
              <a:t>www.iamsr.org</a:t>
            </a:r>
            <a:r>
              <a:rPr lang="en-GB" dirty="0">
                <a:effectLst/>
                <a:latin typeface="Times"/>
              </a:rPr>
              <a:t>/journal/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54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33E8A-2601-05D9-6D4E-5C4E5687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Management, Spirituality &amp; Religion </a:t>
            </a:r>
            <a:br>
              <a:rPr lang="en-US" b="0" dirty="0"/>
            </a:br>
            <a:r>
              <a:rPr lang="en-US" dirty="0"/>
              <a:t>book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680D6-3395-1483-4794-9A8C585F2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3081130"/>
            <a:ext cx="10563286" cy="2777668"/>
          </a:xfrm>
        </p:spPr>
        <p:txBody>
          <a:bodyPr>
            <a:normAutofit fontScale="25000" lnSpcReduction="20000"/>
          </a:bodyPr>
          <a:lstStyle/>
          <a:p>
            <a:r>
              <a:rPr lang="en-US" sz="6600" dirty="0"/>
              <a:t>Partnership between IAMSR &amp; De Gruyter</a:t>
            </a:r>
          </a:p>
          <a:p>
            <a:r>
              <a:rPr lang="en-US" sz="6600" dirty="0"/>
              <a:t>Edited by Yochanan Altman</a:t>
            </a:r>
          </a:p>
          <a:p>
            <a:r>
              <a:rPr lang="en-US" sz="6600" dirty="0"/>
              <a:t>Launched 2020</a:t>
            </a:r>
          </a:p>
          <a:p>
            <a:r>
              <a:rPr lang="en-US" sz="6600" dirty="0"/>
              <a:t>5 titles </a:t>
            </a:r>
            <a:r>
              <a:rPr lang="en-US" sz="6600" dirty="0" err="1"/>
              <a:t>todate</a:t>
            </a:r>
            <a:r>
              <a:rPr lang="en-US" sz="6600" dirty="0"/>
              <a:t>:</a:t>
            </a:r>
          </a:p>
          <a:p>
            <a:pPr marL="0" indent="0">
              <a:buNone/>
            </a:pPr>
            <a:r>
              <a:rPr lang="en-US" sz="6600" dirty="0"/>
              <a:t>	Workplace Spirituality: Making a Difference (2022) [</a:t>
            </a:r>
            <a:r>
              <a:rPr lang="en-US" sz="6600" dirty="0" err="1"/>
              <a:t>opean</a:t>
            </a:r>
            <a:r>
              <a:rPr lang="en-US" sz="6600" dirty="0"/>
              <a:t> access]</a:t>
            </a:r>
          </a:p>
          <a:p>
            <a:pPr marL="0" indent="0">
              <a:buNone/>
            </a:pPr>
            <a:r>
              <a:rPr lang="en-US" sz="6600" dirty="0"/>
              <a:t>	The Successful Chinese Family Business (2022)</a:t>
            </a:r>
          </a:p>
          <a:p>
            <a:pPr marL="0" indent="0">
              <a:buNone/>
            </a:pPr>
            <a:r>
              <a:rPr lang="en-US" sz="6600" dirty="0"/>
              <a:t>	What Makes a Balanced Leader? An Islamic Perspective (2023)</a:t>
            </a:r>
          </a:p>
          <a:p>
            <a:pPr marL="0" indent="0">
              <a:buNone/>
            </a:pPr>
            <a:r>
              <a:rPr lang="en-US" sz="6600" dirty="0"/>
              <a:t>	Management, Spirituality &amp; Religion: Foundational Research (2023)	</a:t>
            </a:r>
            <a:endParaRPr lang="en-GB" sz="6600" dirty="0">
              <a:effectLst/>
              <a:latin typeface="Helvetica" pitchFamily="2" charset="0"/>
            </a:endParaRPr>
          </a:p>
          <a:p>
            <a:pPr marL="0" indent="0">
              <a:buNone/>
            </a:pPr>
            <a:r>
              <a:rPr lang="en-GB" sz="6600" b="1" dirty="0">
                <a:latin typeface="Helvetica" pitchFamily="2" charset="0"/>
              </a:rPr>
              <a:t>	</a:t>
            </a:r>
            <a:r>
              <a:rPr lang="en-GB" sz="6600" dirty="0">
                <a:effectLst/>
                <a:latin typeface="Helvetica" pitchFamily="2" charset="0"/>
              </a:rPr>
              <a:t>Spirituality and Knowledge Dynamics: New Perspectives for Knowledge Management and Knowledge  Strategies (2024) [open access]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	https://</a:t>
            </a:r>
            <a:r>
              <a:rPr lang="en-US" sz="4800" dirty="0" err="1"/>
              <a:t>www.degruyter.com</a:t>
            </a:r>
            <a:r>
              <a:rPr lang="en-US" sz="4800" dirty="0"/>
              <a:t>/serial/</a:t>
            </a:r>
            <a:r>
              <a:rPr lang="en-US" sz="4800" dirty="0" err="1"/>
              <a:t>msr</a:t>
            </a:r>
            <a:r>
              <a:rPr lang="en-US" sz="4800" dirty="0"/>
              <a:t>-b/</a:t>
            </a:r>
            <a:r>
              <a:rPr lang="en-US" sz="4800" dirty="0" err="1"/>
              <a:t>html#overview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00706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3779E-571B-E4F3-4511-A0D36C99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book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39D42-0215-3236-1801-6A4C1C9C5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Palgrave Studies in Workplace Spirituality and Fulfillment</a:t>
            </a:r>
            <a:r>
              <a:rPr lang="en-GB" dirty="0"/>
              <a:t> Satinder Dhiman (Ed.)</a:t>
            </a:r>
          </a:p>
          <a:p>
            <a:r>
              <a:rPr lang="en-GB" dirty="0">
                <a:hlinkClick r:id="rId3"/>
              </a:rPr>
              <a:t>Advances in Workplace Spirituality: Theory, Research and Application</a:t>
            </a:r>
            <a:r>
              <a:rPr lang="en-GB" dirty="0"/>
              <a:t> Jody Fry (Ed.) [Information Age Publishing]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445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716</TotalTime>
  <Words>551</Words>
  <Application>Microsoft Macintosh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Gothic</vt:lpstr>
      <vt:lpstr>Helvetica</vt:lpstr>
      <vt:lpstr>Times</vt:lpstr>
      <vt:lpstr>Wingdings 2</vt:lpstr>
      <vt:lpstr>Quotable</vt:lpstr>
      <vt:lpstr>Spirituality, religion +        management, organizing &amp;          the workplace in academe</vt:lpstr>
      <vt:lpstr>Brief history</vt:lpstr>
      <vt:lpstr>Management, spirituality &amp; religion division Academy of Management</vt:lpstr>
      <vt:lpstr>  International Association of Management, Spirituality &amp; Religion (IAMSR)</vt:lpstr>
      <vt:lpstr>Journal of Management, Spirituality &amp; Religion (JMSR)</vt:lpstr>
      <vt:lpstr>Management, Spirituality &amp; Religion  book series</vt:lpstr>
      <vt:lpstr>Other book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Spirituality, religion +        management, organizing &amp;          the workplace in academe</dc:title>
  <dc:creator>yochanan altman</dc:creator>
  <cp:lastModifiedBy>yochanan altman</cp:lastModifiedBy>
  <cp:revision>1</cp:revision>
  <dcterms:created xsi:type="dcterms:W3CDTF">2024-01-22T23:52:30Z</dcterms:created>
  <dcterms:modified xsi:type="dcterms:W3CDTF">2024-01-23T11:48:37Z</dcterms:modified>
</cp:coreProperties>
</file>