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83" r:id="rId2"/>
    <p:sldId id="432" r:id="rId3"/>
    <p:sldId id="425" r:id="rId4"/>
    <p:sldId id="441" r:id="rId5"/>
    <p:sldId id="443" r:id="rId6"/>
    <p:sldId id="434" r:id="rId7"/>
    <p:sldId id="444" r:id="rId8"/>
    <p:sldId id="261" r:id="rId9"/>
  </p:sldIdLst>
  <p:sldSz cx="12192000" cy="6858000"/>
  <p:notesSz cx="6858000" cy="9144000"/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A"/>
    <a:srgbClr val="0141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80" autoAdjust="0"/>
  </p:normalViewPr>
  <p:slideViewPr>
    <p:cSldViewPr snapToGrid="0">
      <p:cViewPr>
        <p:scale>
          <a:sx n="150" d="100"/>
          <a:sy n="150" d="100"/>
        </p:scale>
        <p:origin x="1138" y="287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426A8F-07A8-4423-943E-12F6EE6D1E15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"/>
              <a:t>Sample text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8E5FCF-B415-48F2-9511-4BCFA3F0EAB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9391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856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552CF04-6E4A-4315-B02B-4A700FB6A5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AF6A3C07-837C-4456-90D7-1F36439ADB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35E2830E-2351-4995-8F67-D4674FDB1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6B189B8-1766-4C6D-A700-2FA297205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C22F94C2-E403-46F2-82CD-30B620CA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7961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5E79557-5C46-4D59-B5EB-1EF487264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22468CB-E0EC-4503-AEA7-0A12191587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B09C7C7A-E97D-4451-A46A-46061EF5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9F9B26B-E2CE-4855-9935-3491775B8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D5B62F9-7D05-4077-93EE-02B3FE9E1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720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C7C5D15-DFAD-452E-B81C-702BBC3FF5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C008F854-02CB-4024-A3C0-36D7288815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65558FC-E532-4BC4-B320-BBDDCEA33C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080CE53B-2B71-42FF-A015-51F5DC7A2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A545922C-8BC4-465D-93F0-4AB4A5D9A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96592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8CC4AF8-7C9A-46F6-82B5-AD08BA11E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8440DBF2-D064-481C-83B8-9110D3392C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2F010E05-5757-435A-8C18-AF31E35D8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F33134-A8B1-466D-B9F3-AF0384CB1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58964AE7-9D36-4A4B-B124-AD3C5A725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443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F61ECA1-F6C3-4945-9DE2-8D002C3E5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ADB9DFBA-7610-40A9-A18A-75E875B50C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A76634-4056-4DDA-B0EA-24017E517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38457EF-216C-4131-9F55-1141E23DF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D45A89C8-AE2D-4A28-AE55-419299CBF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2371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B17F0D3-073D-4731-9566-7C59FDD65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5AA89959-A15C-4641-AA8E-B161C6AD0A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7822E954-99C1-49D2-9D99-0C726E7215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565659D9-0D79-401F-854B-D6A440D6B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6441DF56-905C-4996-A8C9-C05D792392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EDE640B7-D665-4D84-8F9D-75A2ECB9BE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909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C9436F0D-B196-497D-AC72-8C36230E7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D793415C-D5B6-4455-BB70-6F5979A601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572AED61-765A-4A69-BE23-A130FDDE86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0FE311C5-9A8E-42A0-845E-87AEF50F0B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A2BEE772-0564-40C0-A060-B4C4FBFCE20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82FA89B5-D3E8-4D71-9062-42B04692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E10094D4-C2FB-432F-95E6-72AD43E4EF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C8954F4B-A540-4827-B4A4-2BDD63F4E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524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254BA3B-3B2C-4262-9AA6-02DA028EF0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20267C8-E75F-4E81-9BF2-39E63F7AAA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A39A6DE8-859E-4BCC-B159-3EE6C0820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30C2E02-E510-4DCD-BD04-AA1ACF2F6A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3924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FC5F6E5E-E6FA-4591-9361-1EAC84150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29B52AF-E187-47B7-859E-36ACCF283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3E08F78B-D5CB-4C65-869D-C70191ABB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1674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19262F54-F696-423F-B22B-A4B858097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37C2C499-4168-435D-832F-D79AC4EFFF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569C1073-2A08-474C-85C8-CF08BBD7F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10019385-2F6A-4FBB-8844-EE5C6E6DA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A7C5BDB8-06F7-4D9F-A7D1-9A3F791B6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F1AB80E0-5EDC-491F-91CB-863B89B48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1709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3542089-1866-4300-BD46-837B9F671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585B5A4B-0F30-4F10-AE10-BE5049BECE3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D9FEF1AD-CDE0-4D78-AB9E-76D742D5C8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00F4B54F-5DC7-4FA8-BB7D-22E331927A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5181738D-C3C6-495B-AF84-553A05DD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5DC1A06E-1401-453A-8ABD-9BB24EEAAA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8322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98414B1-484C-46CB-86EF-D9CBAE20DA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"/>
              <a:t>Header Sample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98FC9F99-CE58-4B5D-915E-2BD59A15F8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"/>
              <a:t>Sample text</a:t>
            </a:r>
          </a:p>
          <a:p>
            <a:pPr lvl="1"/>
            <a:r>
              <a:rPr lang="en"/>
              <a:t>Second level</a:t>
            </a:r>
          </a:p>
          <a:p>
            <a:pPr lvl="2"/>
            <a:r>
              <a:rPr lang="en"/>
              <a:t>Third level</a:t>
            </a:r>
          </a:p>
          <a:p>
            <a:pPr lvl="3"/>
            <a:r>
              <a:rPr lang="en"/>
              <a:t>Fourth level</a:t>
            </a:r>
          </a:p>
          <a:p>
            <a:pPr lvl="4"/>
            <a:r>
              <a:rPr lang="en"/>
              <a:t>Fifth level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4C499A7-0563-4D2A-8A76-4774B8972B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DD603-FCAE-4AC6-A52E-EB0B09DE43B1}" type="datetimeFigureOut">
              <a:rPr lang="ru-RU" smtClean="0"/>
              <a:t>12.03.2023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A013DCA-BA9D-4DA1-B815-BF0E39FDAE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FA1261E-3321-45F4-AE55-D0FC72B189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400850-01B0-4A45-ACD5-D285A328E9A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349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teresed" TargetMode="External"/><Relationship Id="rId2" Type="http://schemas.openxmlformats.org/officeDocument/2006/relationships/hyperlink" Target="mailto:bermous@sfedu.ru" TargetMode="Externa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FE857CDC-11D9-A348-8A8D-4B98B9FD15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82" y="636957"/>
            <a:ext cx="1327730" cy="1327730"/>
          </a:xfrm>
          <a:prstGeom prst="rect">
            <a:avLst/>
          </a:prstGeom>
        </p:spPr>
      </p:pic>
      <p:cxnSp>
        <p:nvCxnSpPr>
          <p:cNvPr id="17" name="Прямая соединительная линия 16">
            <a:extLst>
              <a:ext uri="{FF2B5EF4-FFF2-40B4-BE49-F238E27FC236}">
                <a16:creationId xmlns="" xmlns:a16="http://schemas.microsoft.com/office/drawing/2014/main" id="{605074EB-D9D5-FA4D-AFEB-0F32D7249424}"/>
              </a:ext>
            </a:extLst>
          </p:cNvPr>
          <p:cNvCxnSpPr>
            <a:cxnSpLocks/>
          </p:cNvCxnSpPr>
          <p:nvPr/>
        </p:nvCxnSpPr>
        <p:spPr>
          <a:xfrm>
            <a:off x="1016395" y="2696898"/>
            <a:ext cx="0" cy="1904470"/>
          </a:xfrm>
          <a:prstGeom prst="line">
            <a:avLst/>
          </a:prstGeom>
          <a:ln w="762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="" xmlns:a16="http://schemas.microsoft.com/office/drawing/2014/main" id="{CC118CEA-E6C1-B148-A855-3FD2AF9964E7}"/>
              </a:ext>
            </a:extLst>
          </p:cNvPr>
          <p:cNvCxnSpPr>
            <a:cxnSpLocks/>
          </p:cNvCxnSpPr>
          <p:nvPr/>
        </p:nvCxnSpPr>
        <p:spPr>
          <a:xfrm>
            <a:off x="873247" y="2696898"/>
            <a:ext cx="0" cy="1904470"/>
          </a:xfrm>
          <a:prstGeom prst="line">
            <a:avLst/>
          </a:prstGeom>
          <a:ln w="762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9EB5193D-6D04-F345-BCC6-E2E1548B66F4}"/>
              </a:ext>
            </a:extLst>
          </p:cNvPr>
          <p:cNvCxnSpPr>
            <a:cxnSpLocks/>
          </p:cNvCxnSpPr>
          <p:nvPr/>
        </p:nvCxnSpPr>
        <p:spPr>
          <a:xfrm>
            <a:off x="717382" y="2696898"/>
            <a:ext cx="0" cy="1904470"/>
          </a:xfrm>
          <a:prstGeom prst="line">
            <a:avLst/>
          </a:prstGeom>
          <a:ln w="76200">
            <a:solidFill>
              <a:srgbClr val="003F7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Google Shape;55;p13">
            <a:extLst>
              <a:ext uri="{FF2B5EF4-FFF2-40B4-BE49-F238E27FC236}">
                <a16:creationId xmlns="" xmlns:a16="http://schemas.microsoft.com/office/drawing/2014/main" id="{8BF939C0-BF34-8D4A-967F-BDE88FF7291C}"/>
              </a:ext>
            </a:extLst>
          </p:cNvPr>
          <p:cNvSpPr txBox="1">
            <a:spLocks/>
          </p:cNvSpPr>
          <p:nvPr/>
        </p:nvSpPr>
        <p:spPr>
          <a:xfrm>
            <a:off x="5679712" y="4935108"/>
            <a:ext cx="5056868" cy="1737298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" sz="2200" b="1" dirty="0">
                <a:solidFill>
                  <a:srgbClr val="003F7A"/>
                </a:solidFill>
              </a:rPr>
              <a:t>Bermus Alexander Grigorievich</a:t>
            </a:r>
            <a:r>
              <a:rPr lang="en" sz="2200" b="1" dirty="0" smtClean="0">
                <a:solidFill>
                  <a:srgbClr val="003F7A"/>
                </a:solidFill>
              </a:rPr>
              <a:t> </a:t>
            </a:r>
            <a:r>
              <a:rPr lang="ru-RU" sz="2200" b="1" dirty="0" smtClean="0">
                <a:solidFill>
                  <a:srgbClr val="003F7A"/>
                </a:solidFill>
              </a:rPr>
              <a:t/>
            </a:r>
            <a:br>
              <a:rPr lang="ru-RU" sz="2200" b="1" dirty="0" smtClean="0">
                <a:solidFill>
                  <a:srgbClr val="003F7A"/>
                </a:solidFill>
              </a:rPr>
            </a:br>
            <a:r>
              <a:rPr lang="en" sz="1600" dirty="0" smtClean="0">
                <a:solidFill>
                  <a:srgbClr val="003F7A"/>
                </a:solidFill>
              </a:rPr>
              <a:t>head Department of </a:t>
            </a:r>
            <a:r>
              <a:rPr lang="en" sz="1600" dirty="0">
                <a:solidFill>
                  <a:srgbClr val="003F7A"/>
                </a:solidFill>
              </a:rPr>
              <a:t>Education and Pedagogical Sciences of the Federal State Autonomous Educational Institution of Higher Education </a:t>
            </a:r>
            <a:r>
              <a:rPr lang="en" sz="1600" dirty="0" smtClean="0">
                <a:solidFill>
                  <a:srgbClr val="003F7A"/>
                </a:solidFill>
              </a:rPr>
              <a:t>"Southern Federal University" </a:t>
            </a:r>
            <a:r>
              <a:rPr lang="ru-RU" sz="1600" dirty="0" smtClean="0">
                <a:solidFill>
                  <a:srgbClr val="003F7A"/>
                </a:solidFill>
              </a:rPr>
              <a:t/>
            </a:r>
            <a:br>
              <a:rPr lang="ru-RU" sz="1600" dirty="0" smtClean="0">
                <a:solidFill>
                  <a:srgbClr val="003F7A"/>
                </a:solidFill>
              </a:rPr>
            </a:br>
            <a:r>
              <a:rPr lang="en" sz="1600" dirty="0" err="1" smtClean="0">
                <a:solidFill>
                  <a:srgbClr val="003F7A"/>
                </a:solidFill>
              </a:rPr>
              <a:t>Doctor of Pedagogy </a:t>
            </a:r>
            <a:r>
              <a:rPr lang="en" sz="1600" dirty="0" smtClean="0">
                <a:solidFill>
                  <a:srgbClr val="003F7A"/>
                </a:solidFill>
              </a:rPr>
              <a:t>, Professor</a:t>
            </a:r>
            <a:endParaRPr lang="ru-RU" sz="3200" dirty="0">
              <a:solidFill>
                <a:srgbClr val="003F7A"/>
              </a:solidFill>
            </a:endParaRPr>
          </a:p>
          <a:p>
            <a:pPr algn="l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ts val="1100"/>
            </a:pPr>
            <a:endParaRPr lang="ru-RU" sz="3200" dirty="0"/>
          </a:p>
          <a:p>
            <a:pPr>
              <a:spcBef>
                <a:spcPts val="0"/>
              </a:spcBef>
            </a:pP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280" y="475753"/>
            <a:ext cx="935354" cy="1503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одзаголовок 1"/>
          <p:cNvSpPr>
            <a:spLocks noGrp="1"/>
          </p:cNvSpPr>
          <p:nvPr>
            <p:ph type="ctrTitle"/>
          </p:nvPr>
        </p:nvSpPr>
        <p:spPr>
          <a:xfrm>
            <a:off x="1085882" y="2923044"/>
            <a:ext cx="10723562" cy="1336536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Halacha and </a:t>
            </a:r>
            <a:r>
              <a:rPr lang="en-US" sz="3600" dirty="0" err="1">
                <a:solidFill>
                  <a:schemeClr val="accent1">
                    <a:lumMod val="75000"/>
                  </a:schemeClr>
                </a:solidFill>
              </a:rPr>
              <a:t>aggadah</a:t>
            </a:r>
            <a:r>
              <a:rPr lang="en-US" sz="3600" dirty="0">
                <a:solidFill>
                  <a:schemeClr val="accent1">
                    <a:lumMod val="75000"/>
                  </a:schemeClr>
                </a:solidFill>
              </a:rPr>
              <a:t> in the perspective of geopolitical transformation of the 21st </a:t>
            </a:r>
            <a:r>
              <a:rPr lang="en-US" sz="3600" dirty="0" smtClean="0">
                <a:solidFill>
                  <a:schemeClr val="accent1">
                    <a:lumMod val="75000"/>
                  </a:schemeClr>
                </a:solidFill>
              </a:rPr>
              <a:t>century</a:t>
            </a:r>
            <a:endParaRPr lang="ru-RU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1" name="Подзаголовок 1"/>
          <p:cNvSpPr txBox="1">
            <a:spLocks/>
          </p:cNvSpPr>
          <p:nvPr/>
        </p:nvSpPr>
        <p:spPr>
          <a:xfrm>
            <a:off x="1127448" y="2564904"/>
            <a:ext cx="10723562" cy="23034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162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860108"/>
          </a:xfrm>
        </p:spPr>
        <p:txBody>
          <a:bodyPr>
            <a:normAutofit/>
          </a:bodyPr>
          <a:lstStyle/>
          <a:p>
            <a:pPr algn="ctr"/>
            <a:r>
              <a:rPr lang="en" sz="2800" b="1" dirty="0" smtClean="0"/>
              <a:t>PRESENTATION PLAN</a:t>
            </a:r>
            <a:endParaRPr lang="ru-RU" sz="28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5319" y="2537460"/>
            <a:ext cx="11147425" cy="4244340"/>
          </a:xfrm>
        </p:spPr>
        <p:txBody>
          <a:bodyPr>
            <a:normAutofit/>
          </a:bodyPr>
          <a:lstStyle/>
          <a:p>
            <a:pPr lvl="0"/>
            <a:r>
              <a:rPr lang="en" sz="3200" dirty="0" smtClean="0"/>
              <a:t>1. What are the internal motives for the project?</a:t>
            </a:r>
          </a:p>
          <a:p>
            <a:pPr lvl="0"/>
            <a:r>
              <a:rPr lang="en" sz="3200" dirty="0" smtClean="0"/>
              <a:t>2. What is the idea of the project? (vision)</a:t>
            </a:r>
          </a:p>
          <a:p>
            <a:pPr lvl="0"/>
            <a:r>
              <a:rPr lang="en" sz="3200" dirty="0" smtClean="0"/>
              <a:t>3. Who can be participants and stakeholders of the project?  ( infrastructure)</a:t>
            </a:r>
          </a:p>
          <a:p>
            <a:pPr lvl="0"/>
            <a:r>
              <a:rPr lang="en" sz="3200" dirty="0" smtClean="0"/>
              <a:t>4. Possible </a:t>
            </a:r>
            <a:r>
              <a:rPr lang="en" sz="3200" dirty="0" smtClean="0"/>
              <a:t>design</a:t>
            </a:r>
            <a:r>
              <a:rPr lang="ru-RU" sz="3200" dirty="0"/>
              <a:t> </a:t>
            </a:r>
            <a:r>
              <a:rPr lang="en-GB" sz="3200" dirty="0" smtClean="0"/>
              <a:t>of the project?</a:t>
            </a:r>
            <a:endParaRPr lang="en" sz="32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0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701040"/>
          </a:xfrm>
        </p:spPr>
        <p:txBody>
          <a:bodyPr>
            <a:normAutofit/>
          </a:bodyPr>
          <a:lstStyle/>
          <a:p>
            <a:pPr algn="ctr"/>
            <a:r>
              <a:rPr lang="en" dirty="0" smtClean="0"/>
              <a:t>1. INTERNAL MOTIVES? 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" y="2377440"/>
            <a:ext cx="11604625" cy="4419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" dirty="0" smtClean="0"/>
              <a:t>What is the meaning for “Hallakha” and “Aggada” for the 21</a:t>
            </a:r>
            <a:r>
              <a:rPr lang="en" baseline="30000" dirty="0" smtClean="0"/>
              <a:t>st</a:t>
            </a:r>
            <a:r>
              <a:rPr lang="en" dirty="0" smtClean="0"/>
              <a:t> Century? </a:t>
            </a:r>
          </a:p>
          <a:p>
            <a:pPr marL="457200" indent="-457200">
              <a:buAutoNum type="arabicPeriod"/>
            </a:pPr>
            <a:r>
              <a:rPr lang="en-GB" dirty="0" smtClean="0"/>
              <a:t>Is Talmudic </a:t>
            </a:r>
            <a:r>
              <a:rPr lang="en-GB" dirty="0" smtClean="0"/>
              <a:t>culture/heritage </a:t>
            </a:r>
            <a:r>
              <a:rPr lang="en-GB" dirty="0" smtClean="0"/>
              <a:t>(</a:t>
            </a:r>
            <a:r>
              <a:rPr lang="en-GB" dirty="0" err="1" smtClean="0"/>
              <a:t>Pilpul</a:t>
            </a:r>
            <a:r>
              <a:rPr lang="en-GB" dirty="0" smtClean="0"/>
              <a:t>) alive? </a:t>
            </a:r>
          </a:p>
          <a:p>
            <a:pPr marL="457200" indent="-457200">
              <a:buAutoNum type="arabicPeriod"/>
            </a:pPr>
            <a:r>
              <a:rPr lang="en" dirty="0" smtClean="0"/>
              <a:t>Where</a:t>
            </a:r>
            <a:r>
              <a:rPr lang="ru-RU" dirty="0" smtClean="0"/>
              <a:t> </a:t>
            </a:r>
            <a:r>
              <a:rPr lang="en" dirty="0" smtClean="0"/>
              <a:t> does Jewish </a:t>
            </a:r>
            <a:r>
              <a:rPr lang="en" dirty="0" smtClean="0"/>
              <a:t>traditions begin, continue and </a:t>
            </a:r>
            <a:r>
              <a:rPr lang="en" dirty="0" smtClean="0"/>
              <a:t>non-stop</a:t>
            </a:r>
            <a:r>
              <a:rPr lang="en" dirty="0" smtClean="0"/>
              <a:t>? </a:t>
            </a:r>
          </a:p>
          <a:p>
            <a:pPr marL="457200" indent="-457200">
              <a:buAutoNum type="arabicPeriod"/>
            </a:pPr>
            <a:r>
              <a:rPr lang="en" dirty="0" smtClean="0"/>
              <a:t>What is </a:t>
            </a:r>
            <a:r>
              <a:rPr lang="en" dirty="0" smtClean="0"/>
              <a:t>the religious </a:t>
            </a:r>
            <a:r>
              <a:rPr lang="en" dirty="0" smtClean="0"/>
              <a:t>tradition in the post-secular World?</a:t>
            </a:r>
          </a:p>
          <a:p>
            <a:pPr marL="457200" indent="-457200">
              <a:buAutoNum type="arabicPeriod"/>
            </a:pPr>
            <a:r>
              <a:rPr lang="en" dirty="0" smtClean="0"/>
              <a:t>What to do if half-Israel wants to be more orthodoxial, and an another half-Israel more free? (how to bring the hatzi-shekel offering for the nowdays)?</a:t>
            </a:r>
          </a:p>
          <a:p>
            <a:pPr marL="0" indent="0">
              <a:buNone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155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701040"/>
          </a:xfrm>
        </p:spPr>
        <p:txBody>
          <a:bodyPr>
            <a:noAutofit/>
          </a:bodyPr>
          <a:lstStyle/>
          <a:p>
            <a:pPr algn="ctr"/>
            <a:r>
              <a:rPr lang="ru-RU" sz="3600" dirty="0"/>
              <a:t>2</a:t>
            </a:r>
            <a:r>
              <a:rPr lang="en" sz="3600" dirty="0" smtClean="0"/>
              <a:t> . PROJECT IDEA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" y="2377440"/>
            <a:ext cx="11604625" cy="4419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400" dirty="0" err="1" smtClean="0"/>
              <a:t>Hallacha</a:t>
            </a:r>
            <a:r>
              <a:rPr lang="en-GB" sz="2400" dirty="0" smtClean="0"/>
              <a:t>: Each Jew wants to observe </a:t>
            </a:r>
            <a:r>
              <a:rPr lang="en-GB" sz="2400" dirty="0" err="1" smtClean="0"/>
              <a:t>Mitzvas</a:t>
            </a:r>
            <a:r>
              <a:rPr lang="en-GB" sz="2400" dirty="0" smtClean="0"/>
              <a:t>! (The real problem is DIFFERENT </a:t>
            </a:r>
            <a:r>
              <a:rPr lang="en-GB" sz="2400" dirty="0" err="1" smtClean="0"/>
              <a:t>mitzvas</a:t>
            </a:r>
            <a:r>
              <a:rPr lang="en-GB" sz="2400" dirty="0" smtClean="0"/>
              <a:t> for DIFFERENT times need DIFFERENT ways!)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-US" sz="2400" dirty="0" smtClean="0"/>
              <a:t>R. Adin </a:t>
            </a:r>
            <a:r>
              <a:rPr lang="en-US" sz="2400" dirty="0" err="1" smtClean="0"/>
              <a:t>Steinsalz</a:t>
            </a:r>
            <a:r>
              <a:rPr lang="ru-RU" sz="2400" dirty="0" smtClean="0"/>
              <a:t>: </a:t>
            </a:r>
            <a:r>
              <a:rPr lang="en-GB" sz="2400" dirty="0" smtClean="0"/>
              <a:t>Translation of Talmud into modern Languages + “Introduction to Talmud”</a:t>
            </a:r>
            <a:endParaRPr lang="ru-RU" sz="2400" dirty="0" smtClean="0"/>
          </a:p>
          <a:p>
            <a:pPr marL="457200" indent="-457200">
              <a:buAutoNum type="arabicPeriod"/>
            </a:pPr>
            <a:r>
              <a:rPr lang="en" sz="2400" dirty="0" smtClean="0"/>
              <a:t>We </a:t>
            </a:r>
            <a:r>
              <a:rPr lang="en" sz="2400" dirty="0" smtClean="0"/>
              <a:t>DO live in the Continuing Jewish Tradition: our descriptions of the World are aggadot, our moral and intellectual search is for hallachot</a:t>
            </a:r>
          </a:p>
          <a:p>
            <a:pPr marL="457200" indent="-457200">
              <a:buAutoNum type="arabicPeriod"/>
            </a:pPr>
            <a:r>
              <a:rPr lang="en" sz="2400" dirty="0" smtClean="0"/>
              <a:t>One of the main problems: “Reality” (aggadot) vs. “Thinking” (hallakhot</a:t>
            </a:r>
            <a:r>
              <a:rPr lang="en" sz="2400" dirty="0" smtClean="0"/>
              <a:t>) in the context of Scripture</a:t>
            </a:r>
            <a:endParaRPr lang="en" sz="2400" dirty="0" smtClean="0"/>
          </a:p>
          <a:p>
            <a:pPr marL="457200" indent="-457200">
              <a:buAutoNum type="arabicPeriod"/>
            </a:pPr>
            <a:r>
              <a:rPr lang="en" sz="2400" dirty="0" smtClean="0"/>
              <a:t>Interpretation = Interconnection of R@T, as an interplay of signs </a:t>
            </a:r>
          </a:p>
          <a:p>
            <a:pPr marL="457200" indent="-457200">
              <a:buAutoNum type="arabicPeriod"/>
            </a:pPr>
            <a:r>
              <a:rPr lang="en" sz="2400" dirty="0" smtClean="0"/>
              <a:t>Metaphoric Associative Cards → Talmudic games around events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859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701040"/>
          </a:xfrm>
        </p:spPr>
        <p:txBody>
          <a:bodyPr>
            <a:normAutofit/>
          </a:bodyPr>
          <a:lstStyle/>
          <a:p>
            <a:pPr algn="ctr"/>
            <a:r>
              <a:rPr lang="en-GB" dirty="0"/>
              <a:t>3</a:t>
            </a:r>
            <a:r>
              <a:rPr lang="en" dirty="0" smtClean="0"/>
              <a:t>. PARTICIPANTS AND STAKEHOLDERS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" y="2377440"/>
            <a:ext cx="11604625" cy="4419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" sz="2400" dirty="0" smtClean="0"/>
              <a:t>Humanities|intellectuals – New Practices of Understanding</a:t>
            </a:r>
          </a:p>
          <a:p>
            <a:pPr marL="457200" indent="-457200">
              <a:buAutoNum type="arabicPeriod"/>
            </a:pPr>
            <a:r>
              <a:rPr lang="en" sz="2400" dirty="0" smtClean="0"/>
              <a:t>Politics|leaders – New Ways how to cope with Crisis</a:t>
            </a:r>
          </a:p>
          <a:p>
            <a:pPr marL="457200" indent="-457200">
              <a:buAutoNum type="arabicPeriod"/>
            </a:pPr>
            <a:r>
              <a:rPr lang="en" sz="2400" dirty="0" smtClean="0"/>
              <a:t>New mode for Education – New Path of Thinking and Being</a:t>
            </a:r>
          </a:p>
          <a:p>
            <a:pPr marL="457200" indent="-457200">
              <a:buAutoNum type="arabicPeriod"/>
            </a:pPr>
            <a:endParaRPr lang="en" sz="2400" dirty="0" smtClean="0"/>
          </a:p>
          <a:p>
            <a:pPr marL="457200" indent="-457200">
              <a:buAutoNum type="arabicPeriod"/>
            </a:pP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657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701040"/>
          </a:xfrm>
        </p:spPr>
        <p:txBody>
          <a:bodyPr>
            <a:normAutofit/>
          </a:bodyPr>
          <a:lstStyle/>
          <a:p>
            <a:pPr algn="ctr"/>
            <a:r>
              <a:rPr lang="en-GB" dirty="0" smtClean="0"/>
              <a:t>4</a:t>
            </a:r>
            <a:r>
              <a:rPr lang="en" dirty="0" smtClean="0"/>
              <a:t>. POSSIBLE DESIGN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98120" y="2377440"/>
            <a:ext cx="11604625" cy="4419600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en-GB" sz="2000" dirty="0" err="1" smtClean="0"/>
              <a:t>Aggadot</a:t>
            </a:r>
            <a:r>
              <a:rPr lang="en-GB" sz="2000" dirty="0" smtClean="0"/>
              <a:t> (conflict scripts, dramatic cases, </a:t>
            </a:r>
            <a:r>
              <a:rPr lang="en-GB" sz="2000" dirty="0" smtClean="0"/>
              <a:t>situation of misunderstanding</a:t>
            </a:r>
            <a:r>
              <a:rPr lang="en-GB" sz="2000" dirty="0" smtClean="0"/>
              <a:t>) as a starting point. 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Halakhot </a:t>
            </a:r>
            <a:r>
              <a:rPr lang="en-GB" sz="2000" dirty="0" smtClean="0"/>
              <a:t>(how to conceive and what to do) is the final Point</a:t>
            </a:r>
            <a:endParaRPr lang="ru-RU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Description </a:t>
            </a:r>
            <a:r>
              <a:rPr lang="en-US" sz="2000" dirty="0" smtClean="0"/>
              <a:t>of </a:t>
            </a:r>
            <a:r>
              <a:rPr lang="en-US" sz="2000" dirty="0" smtClean="0"/>
              <a:t>cases (</a:t>
            </a:r>
            <a:r>
              <a:rPr lang="en-US" sz="2000" dirty="0" smtClean="0"/>
              <a:t>participants, observers)</a:t>
            </a:r>
            <a:endParaRPr lang="en-US" sz="2000" dirty="0" smtClean="0"/>
          </a:p>
          <a:p>
            <a:pPr marL="457200" indent="-457200">
              <a:buAutoNum type="arabicPeriod"/>
            </a:pPr>
            <a:r>
              <a:rPr lang="en-US" sz="2000" dirty="0" smtClean="0"/>
              <a:t>Cards of Talmudic signs </a:t>
            </a:r>
            <a:r>
              <a:rPr lang="ru-RU" sz="2000" dirty="0" smtClean="0"/>
              <a:t>(</a:t>
            </a:r>
            <a:r>
              <a:rPr lang="en-GB" sz="2000" dirty="0" smtClean="0"/>
              <a:t>associative generalization – </a:t>
            </a:r>
            <a:r>
              <a:rPr lang="en-GB" sz="2000" dirty="0" err="1" smtClean="0"/>
              <a:t>gzira</a:t>
            </a:r>
            <a:r>
              <a:rPr lang="en-GB" sz="2000" dirty="0" smtClean="0"/>
              <a:t> </a:t>
            </a:r>
            <a:r>
              <a:rPr lang="en-GB" sz="2000" dirty="0" err="1" smtClean="0"/>
              <a:t>shava</a:t>
            </a:r>
            <a:r>
              <a:rPr lang="en-GB" sz="2000" dirty="0" smtClean="0"/>
              <a:t>; the withdrawing from the last word – </a:t>
            </a:r>
            <a:r>
              <a:rPr lang="en-GB" sz="2000" dirty="0" err="1" smtClean="0"/>
              <a:t>davar</a:t>
            </a:r>
            <a:r>
              <a:rPr lang="en-GB" sz="2000" dirty="0" smtClean="0"/>
              <a:t> </a:t>
            </a:r>
            <a:r>
              <a:rPr lang="en-GB" sz="2000" dirty="0" err="1" smtClean="0"/>
              <a:t>halamed</a:t>
            </a:r>
            <a:r>
              <a:rPr lang="en-GB" sz="2000" dirty="0" smtClean="0"/>
              <a:t> </a:t>
            </a:r>
            <a:r>
              <a:rPr lang="en-GB" sz="2000" dirty="0" err="1" smtClean="0"/>
              <a:t>misofo</a:t>
            </a:r>
            <a:r>
              <a:rPr lang="en-GB" sz="2000" dirty="0"/>
              <a:t> </a:t>
            </a:r>
            <a:r>
              <a:rPr lang="en-GB" sz="2000" dirty="0" smtClean="0"/>
              <a:t>etc.)</a:t>
            </a:r>
          </a:p>
          <a:p>
            <a:pPr marL="457200" indent="-457200">
              <a:buAutoNum type="arabicPeriod"/>
            </a:pPr>
            <a:r>
              <a:rPr lang="en-GB" sz="2000" dirty="0" smtClean="0"/>
              <a:t>T</a:t>
            </a:r>
            <a:r>
              <a:rPr lang="en-US" sz="2000" dirty="0" smtClean="0"/>
              <a:t>he card play of experts – collective inventing the interpretation 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Reconstruction a </a:t>
            </a:r>
            <a:r>
              <a:rPr lang="en-US" sz="2000" dirty="0" err="1" smtClean="0"/>
              <a:t>Hallakha</a:t>
            </a:r>
            <a:r>
              <a:rPr lang="en-US" sz="2000" dirty="0" smtClean="0"/>
              <a:t> through </a:t>
            </a:r>
            <a:r>
              <a:rPr lang="en-US" sz="2000" dirty="0" err="1" smtClean="0"/>
              <a:t>linearisation</a:t>
            </a:r>
            <a:r>
              <a:rPr lang="en-US" sz="2000" dirty="0" smtClean="0"/>
              <a:t> and reinforcement of the Oral Tradition</a:t>
            </a:r>
          </a:p>
          <a:p>
            <a:pPr marL="457200" indent="-457200">
              <a:buAutoNum type="arabicPeriod"/>
            </a:pPr>
            <a:r>
              <a:rPr lang="en-US" sz="2000" dirty="0" smtClean="0"/>
              <a:t>THE RESULTS: A new application of Talmudic instruments as a way to conceiving the actual problems and working out normative exits (at least, fixation of basic alternatives, and clarification of choices)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18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6928" y="1584960"/>
            <a:ext cx="10515600" cy="1143000"/>
          </a:xfrm>
        </p:spPr>
        <p:txBody>
          <a:bodyPr>
            <a:noAutofit/>
          </a:bodyPr>
          <a:lstStyle/>
          <a:p>
            <a:pPr algn="ctr"/>
            <a:r>
              <a:rPr lang="en" sz="2400" b="1" dirty="0" smtClean="0"/>
              <a:t>Alexandre </a:t>
            </a:r>
            <a:r>
              <a:rPr lang="en" sz="2400" b="1" dirty="0" err="1" smtClean="0"/>
              <a:t>Bermous </a:t>
            </a:r>
            <a:r>
              <a:rPr lang="en" sz="2400" b="1" dirty="0" smtClean="0"/>
              <a:t>: some excerpts from the CV</a:t>
            </a:r>
            <a:endParaRPr lang="ru-RU" sz="24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11980" y="2766060"/>
            <a:ext cx="7390764" cy="4015740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" sz="2000" dirty="0" smtClean="0"/>
              <a:t>Born in 1970</a:t>
            </a:r>
          </a:p>
          <a:p>
            <a:pPr lvl="0"/>
            <a:r>
              <a:rPr lang="en" sz="2000" dirty="0" smtClean="0"/>
              <a:t>1987 - 1992. Studying at Rostov State University (Department of Physics). Profile in Theoretical Physics (X-ray spectroscopy)</a:t>
            </a:r>
            <a:endParaRPr lang="ru-RU" sz="2000" dirty="0" smtClean="0"/>
          </a:p>
          <a:p>
            <a:pPr lvl="0"/>
            <a:r>
              <a:rPr lang="en" sz="2000" dirty="0" smtClean="0"/>
              <a:t>1992 - 1995 . Post-Graduate course at the RSU // Work at the Rostov Regional Institute for the Professional Development of Teachers. Participation in projects for the development of professional qualification tests for teachers; advanced training in the field of solving problems of increased complexity; approbation of the State educational standards of general education.</a:t>
            </a:r>
          </a:p>
          <a:p>
            <a:pPr lvl="0"/>
            <a:r>
              <a:rPr lang="en" sz="2000" dirty="0" smtClean="0"/>
              <a:t>1995 - 2000 . Work as a preservice teacher at the Rostov State Pedagogical University. Development of programs and methodological support for the training of teachers in the context of a cultural-historical approach ( </a:t>
            </a:r>
            <a:r>
              <a:rPr lang="en" sz="2000" dirty="0" err="1" smtClean="0"/>
              <a:t>L.S. Vygotsky </a:t>
            </a:r>
            <a:r>
              <a:rPr lang="en" sz="2000" dirty="0" smtClean="0"/>
              <a:t>)</a:t>
            </a:r>
          </a:p>
          <a:p>
            <a:pPr lvl="0"/>
            <a:r>
              <a:rPr lang="en" sz="2000" dirty="0" smtClean="0"/>
              <a:t>2000 - 2003. Writing and defending a doctoral dissertation "Quality Management in Teacher Training"</a:t>
            </a:r>
          </a:p>
          <a:p>
            <a:pPr lvl="0"/>
            <a:r>
              <a:rPr lang="en" sz="2000" dirty="0" smtClean="0"/>
              <a:t>2004 - Research on the principles and strategies for the development of teacher education in a socio-cultural context (“Humanitarian Methodology”)</a:t>
            </a:r>
          </a:p>
          <a:p>
            <a:pPr lvl="0"/>
            <a:r>
              <a:rPr lang="en" sz="2000" dirty="0" smtClean="0"/>
              <a:t>2005 – Studies of Jewish Traditions, their influence and transformations in the up-to-date world</a:t>
            </a:r>
            <a:endParaRPr lang="ru-RU" sz="2000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8" y="432118"/>
            <a:ext cx="238918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3083" y="398780"/>
            <a:ext cx="1023937" cy="1023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5978" y="398780"/>
            <a:ext cx="712787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7833" y="594043"/>
            <a:ext cx="2474912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1" y="2792730"/>
            <a:ext cx="3515359" cy="36918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788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642E6F8-11A3-4EE5-AAE1-DCC813BEBB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3200400"/>
            <a:ext cx="9144000" cy="1645920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Thank you for your attention!</a:t>
            </a: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Bermous </a:t>
            </a:r>
            <a:r>
              <a:rPr lang="en" sz="2400" b="1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Alexandre G.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hlinkClick r:id="rId2"/>
              </a:rPr>
              <a:t>bermous@sfedu.ru</a:t>
            </a: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Telegram channel: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" sz="2400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hlinkClick r:id="rId3"/>
              </a:rPr>
              <a:t>https://t.me/interested </a:t>
            </a: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  <a:hlinkClick r:id="rId3"/>
              </a:rPr>
              <a:t>_</a:t>
            </a: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>+79045034018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Tahoma" panose="020B0604030504040204" pitchFamily="34" charset="0"/>
              </a:rPr>
            </a:b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B802FBEB-E2EC-4A4E-81E9-9F084B5E7148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70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20826"/>
            <a:ext cx="12192000" cy="2576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17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12812</TotalTime>
  <Words>596</Words>
  <Application>Microsoft Office PowerPoint</Application>
  <PresentationFormat>Произвольный</PresentationFormat>
  <Paragraphs>42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Halacha and aggadah in the perspective of geopolitical transformation of the 21st century</vt:lpstr>
      <vt:lpstr>PRESENTATION PLAN</vt:lpstr>
      <vt:lpstr>1. INTERNAL MOTIVES? </vt:lpstr>
      <vt:lpstr>2 . PROJECT IDEA</vt:lpstr>
      <vt:lpstr>3. PARTICIPANTS AND STAKEHOLDERS</vt:lpstr>
      <vt:lpstr>4. POSSIBLE DESIGN</vt:lpstr>
      <vt:lpstr>Alexandre Bermous : some excerpts from the CV</vt:lpstr>
      <vt:lpstr>   Thank you for your attention!   Bermous Alexandre G. bermous@sfedu.ru  Telegram channel: https://t.me/interested _  +79045034018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Инструменты и механизмы целевой подготовки педагогических кадров в интересах макрорегиона</dc:title>
  <dc:creator>Vyacheslav Bender</dc:creator>
  <cp:lastModifiedBy>Александр Бермус</cp:lastModifiedBy>
  <cp:revision>440</cp:revision>
  <dcterms:created xsi:type="dcterms:W3CDTF">2019-04-06T08:46:57Z</dcterms:created>
  <dcterms:modified xsi:type="dcterms:W3CDTF">2023-03-12T09:53:02Z</dcterms:modified>
</cp:coreProperties>
</file>