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523B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013E63-D0E0-4E87-994E-0C14E975A1F4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EBFD87-0335-4E72-B320-25987C22D38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FD87-0335-4E72-B320-25987C22D380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FD87-0335-4E72-B320-25987C22D380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FD87-0335-4E72-B320-25987C22D380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BFD87-0335-4E72-B320-25987C22D380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0236-7FCF-431F-94C7-2B06527B0483}" type="datetimeFigureOut">
              <a:rPr lang="he-IL" smtClean="0"/>
              <a:pPr/>
              <a:t>ה'/אדר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6663-A92F-435C-82A3-20BF5B2B28A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file:///D:\&#1488;&#1511;&#1491;&#1502;&#1497;&#1492;\&#1499;&#1504;&#1505;&#1497;&#1501;\&#1499;&#1504;&#1505;%20&#1493;&#1503;%20&#1500;&#1497;&#1512;%20&#1506;&#1497;&#1491;&#1513;%20&#1493;&#1508;&#1493;&#1500;&#1497;&#1496;&#1497;&#1511;&#1492;%202012\&#1505;&#1491;&#1504;&#1514;%20&#1513;&#1514;&#1497;&#1511;&#1492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508;&#1512;&#1497;&#1490;&#1514;%20&#1513;&#1506;&#1512;.wm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/>
          <p:cNvGrpSpPr/>
          <p:nvPr/>
        </p:nvGrpSpPr>
        <p:grpSpPr>
          <a:xfrm>
            <a:off x="762000" y="157163"/>
            <a:ext cx="6057900" cy="6619875"/>
            <a:chOff x="1543050" y="157163"/>
            <a:chExt cx="6057900" cy="66198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3050" y="157163"/>
              <a:ext cx="6057900" cy="661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אליפסה 4"/>
            <p:cNvSpPr/>
            <p:nvPr/>
          </p:nvSpPr>
          <p:spPr>
            <a:xfrm>
              <a:off x="4381500" y="209550"/>
              <a:ext cx="3219450" cy="2133600"/>
            </a:xfrm>
            <a:prstGeom prst="ellipse">
              <a:avLst/>
            </a:prstGeom>
            <a:solidFill>
              <a:srgbClr val="9B5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4400" b="1" dirty="0">
                  <a:cs typeface="David" pitchFamily="2" charset="-79"/>
                </a:rPr>
                <a:t>"</a:t>
              </a:r>
              <a:r>
                <a:rPr lang="he-IL" sz="4400" b="1" dirty="0" err="1">
                  <a:cs typeface="David" pitchFamily="2" charset="-79"/>
                </a:rPr>
                <a:t>הכל</a:t>
              </a:r>
              <a:r>
                <a:rPr lang="he-IL" sz="4400" b="1" dirty="0">
                  <a:cs typeface="David" pitchFamily="2" charset="-79"/>
                </a:rPr>
                <a:t> מתחיל מבפנים"</a:t>
              </a:r>
              <a:endParaRPr lang="he-IL" sz="4400" b="1" dirty="0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4381500" y="2628900"/>
            <a:ext cx="4476750" cy="23622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David" pitchFamily="2" charset="-79"/>
              </a:rPr>
              <a:t>אלמנטים ניו </a:t>
            </a:r>
            <a:r>
              <a:rPr lang="he-IL" b="1" dirty="0" err="1">
                <a:cs typeface="David" pitchFamily="2" charset="-79"/>
              </a:rPr>
              <a:t>אייג'יים</a:t>
            </a:r>
            <a:r>
              <a:rPr lang="he-IL" b="1" dirty="0">
                <a:cs typeface="David" pitchFamily="2" charset="-79"/>
              </a:rPr>
              <a:t> </a:t>
            </a:r>
            <a:br>
              <a:rPr lang="he-IL" b="1" dirty="0">
                <a:cs typeface="David" pitchFamily="2" charset="-79"/>
              </a:rPr>
            </a:br>
            <a:r>
              <a:rPr lang="he-IL" b="1" dirty="0">
                <a:cs typeface="David" pitchFamily="2" charset="-79"/>
              </a:rPr>
              <a:t>בפרסומות של </a:t>
            </a:r>
            <a:br>
              <a:rPr lang="he-IL" b="1" dirty="0">
                <a:cs typeface="David" pitchFamily="2" charset="-79"/>
              </a:rPr>
            </a:br>
            <a:r>
              <a:rPr lang="he-IL" b="1" dirty="0">
                <a:cs typeface="David" pitchFamily="2" charset="-79"/>
              </a:rPr>
              <a:t>הזרם המרכזי בישראל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762500" y="5910280"/>
            <a:ext cx="3300490" cy="9286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dirty="0"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David" pitchFamily="2" charset="-79"/>
              </a:rPr>
              <a:t>ד"ר מריאנה רוח-מדבר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David" pitchFamily="2" charset="-79"/>
              </a:rPr>
              <a:t>פרופ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David" pitchFamily="2" charset="-79"/>
              </a:rPr>
              <a:t>'</a:t>
            </a:r>
            <a:r>
              <a:rPr kumimoji="0" lang="he-IL" sz="2400" b="1" i="0" u="none" strike="noStrike" kern="1200" cap="none" spc="0" normalizeH="0" noProof="0" dirty="0">
                <a:ln>
                  <a:noFill/>
                </a:ln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David" pitchFamily="2" charset="-79"/>
              </a:rPr>
              <a:t> נורית זיידמן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9B52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0392" r="45256"/>
          <a:stretch>
            <a:fillRect/>
          </a:stretch>
        </p:blipFill>
        <p:spPr bwMode="auto">
          <a:xfrm>
            <a:off x="19050" y="1666875"/>
            <a:ext cx="17716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לבן 2"/>
          <p:cNvSpPr/>
          <p:nvPr/>
        </p:nvSpPr>
        <p:spPr>
          <a:xfrm>
            <a:off x="2281002" y="2936059"/>
            <a:ext cx="6396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דיפרנציאציה בין מגזרים שונים </a:t>
            </a:r>
            <a:r>
              <a:rPr lang="he-IL" sz="2400" dirty="0">
                <a:latin typeface="Calibri" pitchFamily="34" charset="0"/>
                <a:ea typeface="Calibri" pitchFamily="34" charset="0"/>
                <a:cs typeface="David" pitchFamily="2" charset="-79"/>
              </a:rPr>
              <a:t>בזרם המרכזי</a:t>
            </a:r>
            <a:endParaRPr lang="he-IL" sz="3200" dirty="0">
              <a:latin typeface="Calibri" pitchFamily="34" charset="0"/>
              <a:ea typeface="Calibri" pitchFamily="34" charset="0"/>
              <a:cs typeface="David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653719" y="1052491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שינוי בזרם המרכזי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3410258"/>
            <a:ext cx="2166937" cy="330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392615"/>
            <a:ext cx="2209800" cy="33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0667" r="19333"/>
          <a:stretch>
            <a:fillRect/>
          </a:stretch>
        </p:blipFill>
        <p:spPr bwMode="auto">
          <a:xfrm>
            <a:off x="6576060" y="3390900"/>
            <a:ext cx="2015490" cy="33591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מלבן 7"/>
          <p:cNvSpPr/>
          <p:nvPr/>
        </p:nvSpPr>
        <p:spPr>
          <a:xfrm>
            <a:off x="3893622" y="1994275"/>
            <a:ext cx="4783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עליית ערכים תרבותיים חדשים</a:t>
            </a:r>
          </a:p>
        </p:txBody>
      </p:sp>
      <p:sp>
        <p:nvSpPr>
          <p:cNvPr id="9" name="מלבן 8"/>
          <p:cNvSpPr/>
          <p:nvPr/>
        </p:nvSpPr>
        <p:spPr>
          <a:xfrm>
            <a:off x="5321898" y="3877843"/>
            <a:ext cx="3355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 err="1">
                <a:latin typeface="Calibri" pitchFamily="34" charset="0"/>
                <a:ea typeface="Calibri" pitchFamily="34" charset="0"/>
                <a:cs typeface="David" pitchFamily="2" charset="-79"/>
              </a:rPr>
              <a:t>המיגזרים</a:t>
            </a:r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 המבוססים</a:t>
            </a:r>
          </a:p>
        </p:txBody>
      </p:sp>
      <p:sp>
        <p:nvSpPr>
          <p:cNvPr id="10" name="מלבן 9"/>
          <p:cNvSpPr/>
          <p:nvPr/>
        </p:nvSpPr>
        <p:spPr>
          <a:xfrm>
            <a:off x="5424490" y="4819628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 err="1">
                <a:latin typeface="Calibri" pitchFamily="34" charset="0"/>
                <a:ea typeface="Calibri" pitchFamily="34" charset="0"/>
                <a:cs typeface="David" pitchFamily="2" charset="-79"/>
              </a:rPr>
              <a:t>המיגזרים</a:t>
            </a:r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 השמרניים</a:t>
            </a:r>
          </a:p>
        </p:txBody>
      </p:sp>
      <p:pic>
        <p:nvPicPr>
          <p:cNvPr id="3077" name="Picture 5" descr="D:\אקדמיה\פרסומות\שוק ההון\רשות לניירות ערך_ישיבה במעגל.jpg"/>
          <p:cNvPicPr>
            <a:picLocks noChangeAspect="1" noChangeArrowheads="1"/>
          </p:cNvPicPr>
          <p:nvPr/>
        </p:nvPicPr>
        <p:blipFill>
          <a:blip r:embed="rId6" cstate="print"/>
          <a:srcRect l="2260" t="11369" b="14393"/>
          <a:stretch>
            <a:fillRect/>
          </a:stretch>
        </p:blipFill>
        <p:spPr bwMode="auto">
          <a:xfrm>
            <a:off x="1651907" y="3790950"/>
            <a:ext cx="3559629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5"/>
          <p:cNvGrpSpPr/>
          <p:nvPr/>
        </p:nvGrpSpPr>
        <p:grpSpPr>
          <a:xfrm>
            <a:off x="762000" y="157163"/>
            <a:ext cx="6057900" cy="6619875"/>
            <a:chOff x="1543050" y="157163"/>
            <a:chExt cx="6057900" cy="66198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3050" y="157163"/>
              <a:ext cx="6057900" cy="661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אליפסה 4"/>
            <p:cNvSpPr/>
            <p:nvPr/>
          </p:nvSpPr>
          <p:spPr>
            <a:xfrm>
              <a:off x="4381500" y="209550"/>
              <a:ext cx="3219450" cy="2133600"/>
            </a:xfrm>
            <a:prstGeom prst="ellipse">
              <a:avLst/>
            </a:prstGeom>
            <a:solidFill>
              <a:srgbClr val="9B5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4400" b="1" dirty="0">
                  <a:cs typeface="David" pitchFamily="2" charset="-79"/>
                </a:rPr>
                <a:t>"</a:t>
              </a:r>
              <a:r>
                <a:rPr lang="he-IL" sz="4400" b="1" dirty="0" err="1">
                  <a:cs typeface="David" pitchFamily="2" charset="-79"/>
                </a:rPr>
                <a:t>הכל</a:t>
              </a:r>
              <a:r>
                <a:rPr lang="he-IL" sz="4400" b="1" dirty="0">
                  <a:cs typeface="David" pitchFamily="2" charset="-79"/>
                </a:rPr>
                <a:t> מתחיל מבפנים"</a:t>
              </a:r>
              <a:endParaRPr lang="he-IL" sz="4400" b="1" dirty="0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4381500" y="2628900"/>
            <a:ext cx="4476750" cy="23622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cs typeface="David" pitchFamily="2" charset="-79"/>
              </a:rPr>
              <a:t>אלמנטים ניו </a:t>
            </a:r>
            <a:r>
              <a:rPr lang="he-IL" b="1" dirty="0" err="1">
                <a:cs typeface="David" pitchFamily="2" charset="-79"/>
              </a:rPr>
              <a:t>אייג'יים</a:t>
            </a:r>
            <a:r>
              <a:rPr lang="he-IL" b="1" dirty="0">
                <a:cs typeface="David" pitchFamily="2" charset="-79"/>
              </a:rPr>
              <a:t> </a:t>
            </a:r>
            <a:br>
              <a:rPr lang="he-IL" b="1" dirty="0">
                <a:cs typeface="David" pitchFamily="2" charset="-79"/>
              </a:rPr>
            </a:br>
            <a:r>
              <a:rPr lang="he-IL" b="1" dirty="0">
                <a:cs typeface="David" pitchFamily="2" charset="-79"/>
              </a:rPr>
              <a:t>בפרסומות של </a:t>
            </a:r>
            <a:br>
              <a:rPr lang="he-IL" b="1" dirty="0">
                <a:cs typeface="David" pitchFamily="2" charset="-79"/>
              </a:rPr>
            </a:br>
            <a:r>
              <a:rPr lang="he-IL" b="1" dirty="0">
                <a:cs typeface="David" pitchFamily="2" charset="-79"/>
              </a:rPr>
              <a:t>הזרם המרכזי בישראל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762500" y="5910280"/>
            <a:ext cx="3300490" cy="9286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dirty="0"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David" pitchFamily="2" charset="-79"/>
              </a:rPr>
              <a:t>ד"ר מריאנה רוח-מדבר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David" pitchFamily="2" charset="-79"/>
              </a:rPr>
              <a:t>פרופ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David" pitchFamily="2" charset="-79"/>
              </a:rPr>
              <a:t>'</a:t>
            </a:r>
            <a:r>
              <a:rPr kumimoji="0" lang="he-IL" sz="2400" b="1" i="0" u="none" strike="noStrike" kern="1200" cap="none" spc="0" normalizeH="0" noProof="0" dirty="0">
                <a:ln>
                  <a:noFill/>
                </a:ln>
                <a:solidFill>
                  <a:srgbClr val="9B5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David" pitchFamily="2" charset="-79"/>
              </a:rPr>
              <a:t> נורית זיידמן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9B52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5635" t="36220" r="40971" b="10625"/>
          <a:stretch>
            <a:fillRect/>
          </a:stretch>
        </p:blipFill>
        <p:spPr bwMode="auto">
          <a:xfrm>
            <a:off x="1695426" y="0"/>
            <a:ext cx="3929058" cy="469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למחשב הנייד\פרסומות\מוצרי חלב\שטראוס\פרישייק- יטבתה\פרישייק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8" y="2533650"/>
            <a:ext cx="2810827" cy="43243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1320" y="0"/>
            <a:ext cx="250268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31689" t="26250" r="31689" b="11250"/>
          <a:stretch>
            <a:fillRect/>
          </a:stretch>
        </p:blipFill>
        <p:spPr bwMode="auto">
          <a:xfrm>
            <a:off x="4724400" y="3286100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לבן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523B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71470" y="442721"/>
            <a:ext cx="9215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ניכוס של אלמנטים ניו </a:t>
            </a:r>
            <a:r>
              <a:rPr kumimoji="0" lang="he-IL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אייג'יים</a:t>
            </a:r>
            <a:r>
              <a:rPr kumimoji="0" lang="he-IL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על</a:t>
            </a:r>
            <a:r>
              <a:rPr kumimoji="0" lang="he-IL" sz="3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 ידי </a:t>
            </a:r>
            <a:r>
              <a:rPr kumimoji="0" lang="he-IL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פרסומות של הזרם המרכזי בישראל</a:t>
            </a:r>
            <a:endParaRPr kumimoji="0" lang="he-IL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57300" y="2112055"/>
            <a:ext cx="6591300" cy="2308324"/>
          </a:xfrm>
          <a:prstGeom prst="rect">
            <a:avLst/>
          </a:prstGeom>
          <a:solidFill>
            <a:srgbClr val="FFFFFF">
              <a:alpha val="3607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באילו אופנים ולאילו מטרות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עושים בזרם המרכזי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שימוש בניו </a:t>
            </a:r>
            <a:r>
              <a:rPr kumimoji="0" lang="he-IL" sz="48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אייג</a:t>
            </a:r>
            <a:r>
              <a:rPr kumimoji="0" lang="he-IL" sz="48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'?</a:t>
            </a:r>
            <a:r>
              <a:rPr kumimoji="0" lang="he-IL" sz="48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 </a:t>
            </a:r>
            <a:endParaRPr kumimoji="0" lang="he-IL" sz="72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67500" y="5076667"/>
            <a:ext cx="6537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התקבלות הניו </a:t>
            </a:r>
            <a:r>
              <a:rPr lang="he-I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אייג</a:t>
            </a: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'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David" pitchFamily="2" charset="-79"/>
              </a:rPr>
              <a:t>בזרם המרכזי בחברה מערבית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7615" r="43866"/>
          <a:stretch>
            <a:fillRect/>
          </a:stretch>
        </p:blipFill>
        <p:spPr bwMode="auto">
          <a:xfrm>
            <a:off x="2630939" y="709636"/>
            <a:ext cx="3429879" cy="47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932" r="81482"/>
          <a:stretch>
            <a:fillRect/>
          </a:stretch>
        </p:blipFill>
        <p:spPr bwMode="auto">
          <a:xfrm>
            <a:off x="19050" y="1666875"/>
            <a:ext cx="1924034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לבן 2"/>
          <p:cNvSpPr/>
          <p:nvPr/>
        </p:nvSpPr>
        <p:spPr>
          <a:xfrm>
            <a:off x="2786050" y="857232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ניו </a:t>
            </a:r>
            <a:r>
              <a:rPr lang="he-IL" sz="3600" dirty="0" err="1">
                <a:latin typeface="Calibri" pitchFamily="34" charset="0"/>
                <a:ea typeface="Calibri" pitchFamily="34" charset="0"/>
                <a:cs typeface="David" pitchFamily="2" charset="-79"/>
              </a:rPr>
              <a:t>אייג</a:t>
            </a:r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' והזרם המרכזי </a:t>
            </a:r>
          </a:p>
        </p:txBody>
      </p:sp>
      <p:sp>
        <p:nvSpPr>
          <p:cNvPr id="4" name="מלבן 3"/>
          <p:cNvSpPr/>
          <p:nvPr/>
        </p:nvSpPr>
        <p:spPr>
          <a:xfrm>
            <a:off x="2500298" y="2000240"/>
            <a:ext cx="4692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היחס בין תרבות לפרסומת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t="35577" b="21154"/>
          <a:stretch>
            <a:fillRect/>
          </a:stretch>
        </p:blipFill>
        <p:spPr bwMode="auto">
          <a:xfrm>
            <a:off x="4491028" y="2857496"/>
            <a:ext cx="3533793" cy="196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לבן 5"/>
          <p:cNvSpPr/>
          <p:nvPr/>
        </p:nvSpPr>
        <p:spPr>
          <a:xfrm>
            <a:off x="3929058" y="4929198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שיטת המחקר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14568" t="18512" r="41063" b="6683"/>
          <a:stretch>
            <a:fillRect/>
          </a:stretch>
        </p:blipFill>
        <p:spPr bwMode="auto">
          <a:xfrm>
            <a:off x="6000760" y="1071546"/>
            <a:ext cx="2875678" cy="363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3529" r="19608"/>
          <a:stretch>
            <a:fillRect/>
          </a:stretch>
        </p:blipFill>
        <p:spPr bwMode="auto">
          <a:xfrm>
            <a:off x="2266950" y="2638425"/>
            <a:ext cx="1562100" cy="304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21208" t="10634" r="34018" b="10634"/>
          <a:stretch>
            <a:fillRect/>
          </a:stretch>
        </p:blipFill>
        <p:spPr bwMode="auto">
          <a:xfrm>
            <a:off x="2275900" y="1071546"/>
            <a:ext cx="2758035" cy="363677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7815284" y="3143248"/>
            <a:ext cx="1214446" cy="3357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85D8A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720" r="60649"/>
          <a:stretch>
            <a:fillRect/>
          </a:stretch>
        </p:blipFill>
        <p:spPr bwMode="auto">
          <a:xfrm>
            <a:off x="0" y="1666875"/>
            <a:ext cx="217644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לבן 2"/>
          <p:cNvSpPr/>
          <p:nvPr/>
        </p:nvSpPr>
        <p:spPr>
          <a:xfrm>
            <a:off x="4235027" y="285728"/>
            <a:ext cx="3839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מיון לקטגוריות מוצר </a:t>
            </a:r>
          </a:p>
        </p:txBody>
      </p:sp>
      <p:sp>
        <p:nvSpPr>
          <p:cNvPr id="4" name="מלבן 3"/>
          <p:cNvSpPr/>
          <p:nvPr/>
        </p:nvSpPr>
        <p:spPr>
          <a:xfrm>
            <a:off x="2143108" y="1142984"/>
            <a:ext cx="5931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בדיקת אינטנסיביות השימוש בנ"א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671617" y="2021783"/>
          <a:ext cx="7358113" cy="4458351"/>
        </p:xfrm>
        <a:graphic>
          <a:graphicData uri="http://schemas.openxmlformats.org/drawingml/2006/table">
            <a:tbl>
              <a:tblPr rtl="1"/>
              <a:tblGrid>
                <a:gridCol w="119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70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קטגוריית מוצר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מידת נוכחות אלמנטים  נ"א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קהל יעד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מידת השמרנות של המגזר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אופן השימוש בערכי </a:t>
                      </a:r>
                      <a:r>
                        <a:rPr lang="he-IL" sz="1600" b="1" dirty="0" err="1">
                          <a:latin typeface="Times New Roman"/>
                          <a:ea typeface="Times New Roman"/>
                          <a:cs typeface="David"/>
                        </a:rPr>
                        <a:t>העיד"ש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שימוש באלמנטים אזוטריים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משקאות קלים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אינטנסיבית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מוצרי חלב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שוק ההון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השכלה גבוהה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Calibri"/>
                          <a:cs typeface="David"/>
                        </a:rPr>
                        <a:t>לפרקים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 גבוה,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תקשורת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שימוש כגימיק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תחבורה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בעיקר ניכוס ישיר, מעט 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אליפסה 6"/>
          <p:cNvSpPr/>
          <p:nvPr/>
        </p:nvSpPr>
        <p:spPr>
          <a:xfrm rot="1861518">
            <a:off x="6905214" y="1911237"/>
            <a:ext cx="1102468" cy="1487089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/>
      <p:bldP spid="3" grpId="1"/>
      <p:bldP spid="4" grpId="0"/>
      <p:bldP spid="4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1720" r="60649"/>
          <a:stretch>
            <a:fillRect/>
          </a:stretch>
        </p:blipFill>
        <p:spPr bwMode="auto">
          <a:xfrm>
            <a:off x="0" y="1666875"/>
            <a:ext cx="217644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מלבן 9"/>
          <p:cNvSpPr/>
          <p:nvPr/>
        </p:nvSpPr>
        <p:spPr>
          <a:xfrm>
            <a:off x="2671748" y="3143248"/>
            <a:ext cx="2286016" cy="3357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85D8A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671617" y="2021783"/>
          <a:ext cx="7358113" cy="4458351"/>
        </p:xfrm>
        <a:graphic>
          <a:graphicData uri="http://schemas.openxmlformats.org/drawingml/2006/table">
            <a:tbl>
              <a:tblPr rtl="1"/>
              <a:tblGrid>
                <a:gridCol w="119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70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קטגוריית מוצר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מידת נוכחות אלמנטים  נ"א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קהל יעד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מידת השמרנות של המגזר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אופן השימוש בערכי </a:t>
                      </a:r>
                      <a:r>
                        <a:rPr lang="he-IL" sz="1600" b="1" dirty="0" err="1">
                          <a:latin typeface="Times New Roman"/>
                          <a:ea typeface="Times New Roman"/>
                          <a:cs typeface="David"/>
                        </a:rPr>
                        <a:t>העיד"ש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שימוש באלמנטים אזוטריים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משקאות קלים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אינטנסיבית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מוצרי חלב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שוק ההון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השכלה גבוהה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Calibri"/>
                          <a:cs typeface="David"/>
                        </a:rPr>
                        <a:t>לפרקים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 גבוה,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תקשורת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תחבורה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בינונית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בעיקר ניכוס ישיר, מעט 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מלבן 10"/>
          <p:cNvSpPr/>
          <p:nvPr/>
        </p:nvSpPr>
        <p:spPr>
          <a:xfrm>
            <a:off x="6170283" y="-71462"/>
            <a:ext cx="1973617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ניכוס ישיר</a:t>
            </a:r>
            <a:endParaRPr lang="en-US" sz="3600" dirty="0">
              <a:latin typeface="Calibri" pitchFamily="34" charset="0"/>
              <a:ea typeface="Calibri" pitchFamily="34" charset="0"/>
              <a:cs typeface="David" pitchFamily="2" charset="-79"/>
            </a:endParaRPr>
          </a:p>
        </p:txBody>
      </p:sp>
      <p:pic>
        <p:nvPicPr>
          <p:cNvPr id="23554" name="Picture 2" descr="E:\למחשב הנייד\פרסומות\משקאות\פריגת\שיער2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503" y="71414"/>
            <a:ext cx="2897563" cy="1891939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6030821" y="584723"/>
            <a:ext cx="2113079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גימיק בלבד</a:t>
            </a:r>
            <a:endParaRPr lang="en-US" sz="3600" dirty="0">
              <a:latin typeface="Calibri" pitchFamily="34" charset="0"/>
              <a:ea typeface="Calibri" pitchFamily="34" charset="0"/>
              <a:cs typeface="David" pitchFamily="2" charset="-79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8100"/>
            <a:ext cx="386808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מלבן 15"/>
          <p:cNvSpPr/>
          <p:nvPr/>
        </p:nvSpPr>
        <p:spPr>
          <a:xfrm>
            <a:off x="5939450" y="1227665"/>
            <a:ext cx="220445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3600" dirty="0">
                <a:latin typeface="Calibri" pitchFamily="34" charset="0"/>
                <a:ea typeface="Calibri" pitchFamily="34" charset="0"/>
                <a:cs typeface="David" pitchFamily="2" charset="-79"/>
              </a:rPr>
              <a:t>מסמן שלילי</a:t>
            </a:r>
            <a:endParaRPr lang="en-US" sz="3600" dirty="0">
              <a:latin typeface="Calibri" pitchFamily="34" charset="0"/>
              <a:ea typeface="Calibri" pitchFamily="34" charset="0"/>
              <a:cs typeface="David" pitchFamily="2" charset="-79"/>
            </a:endParaRPr>
          </a:p>
        </p:txBody>
      </p:sp>
      <p:sp>
        <p:nvSpPr>
          <p:cNvPr id="14" name="אליפסה 13"/>
          <p:cNvSpPr/>
          <p:nvPr/>
        </p:nvSpPr>
        <p:spPr>
          <a:xfrm rot="6079295">
            <a:off x="3570209" y="1310060"/>
            <a:ext cx="1102468" cy="1922243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3" grpId="0"/>
      <p:bldP spid="13" grpId="1"/>
      <p:bldP spid="16" grpId="0"/>
      <p:bldP spid="16" grpId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1720" r="60649"/>
          <a:stretch>
            <a:fillRect/>
          </a:stretch>
        </p:blipFill>
        <p:spPr bwMode="auto">
          <a:xfrm>
            <a:off x="0" y="1666875"/>
            <a:ext cx="217644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671617" y="2021783"/>
          <a:ext cx="7358113" cy="4458351"/>
        </p:xfrm>
        <a:graphic>
          <a:graphicData uri="http://schemas.openxmlformats.org/drawingml/2006/table">
            <a:tbl>
              <a:tblPr rtl="1"/>
              <a:tblGrid>
                <a:gridCol w="119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70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קטגוריית מוצר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מידת נוכחות אלמנטים  נ"א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קהל יעד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מידת השמרנות של המגזר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אופן השימוש בערכי </a:t>
                      </a:r>
                      <a:r>
                        <a:rPr lang="he-IL" sz="1600" b="1" dirty="0" err="1">
                          <a:latin typeface="Times New Roman"/>
                          <a:ea typeface="Times New Roman"/>
                          <a:cs typeface="David"/>
                        </a:rPr>
                        <a:t>העיד"ש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שימוש באלמנטים אזוטריים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משקאות קלים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אינטנסיבית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מוצרי חלב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שוק ההון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השכלה גבוהה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Calibri"/>
                          <a:cs typeface="David"/>
                        </a:rPr>
                        <a:t>לפרקים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 גבוה,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תקשורת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תחבורה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בעיקר ניכוס ישיר, מעט 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אליפסה 5"/>
          <p:cNvSpPr/>
          <p:nvPr/>
        </p:nvSpPr>
        <p:spPr>
          <a:xfrm rot="1861518">
            <a:off x="1693532" y="1835605"/>
            <a:ext cx="1102468" cy="1487089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281177" y="285728"/>
            <a:ext cx="4434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ערכים רוחניים-הומניסטיים</a:t>
            </a:r>
          </a:p>
        </p:txBody>
      </p:sp>
      <p:sp>
        <p:nvSpPr>
          <p:cNvPr id="8" name="מלבן 7"/>
          <p:cNvSpPr/>
          <p:nvPr/>
        </p:nvSpPr>
        <p:spPr>
          <a:xfrm>
            <a:off x="3680051" y="1142984"/>
            <a:ext cx="5035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אלמנטים </a:t>
            </a:r>
            <a:r>
              <a:rPr lang="he-IL" sz="3200" dirty="0" err="1">
                <a:latin typeface="Calibri" pitchFamily="34" charset="0"/>
                <a:ea typeface="Calibri" pitchFamily="34" charset="0"/>
                <a:cs typeface="David" pitchFamily="2" charset="-79"/>
              </a:rPr>
              <a:t>פרטיקולריים</a:t>
            </a:r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 של </a:t>
            </a:r>
            <a:r>
              <a:rPr lang="he-IL" sz="3200" dirty="0" err="1">
                <a:latin typeface="Calibri" pitchFamily="34" charset="0"/>
                <a:ea typeface="Calibri" pitchFamily="34" charset="0"/>
                <a:cs typeface="David" pitchFamily="2" charset="-79"/>
              </a:rPr>
              <a:t>הנ"א</a:t>
            </a:r>
            <a:endParaRPr lang="he-IL" sz="3200" dirty="0">
              <a:latin typeface="Calibri" pitchFamily="34" charset="0"/>
              <a:ea typeface="Calibri" pitchFamily="34" charset="0"/>
              <a:cs typeface="David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723" r="5950"/>
          <a:stretch>
            <a:fillRect/>
          </a:stretch>
        </p:blipFill>
        <p:spPr bwMode="auto">
          <a:xfrm>
            <a:off x="285720" y="285728"/>
            <a:ext cx="3286148" cy="151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1720" r="60649"/>
          <a:stretch>
            <a:fillRect/>
          </a:stretch>
        </p:blipFill>
        <p:spPr bwMode="auto">
          <a:xfrm>
            <a:off x="0" y="1666875"/>
            <a:ext cx="217644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מלבן 8"/>
          <p:cNvSpPr/>
          <p:nvPr/>
        </p:nvSpPr>
        <p:spPr>
          <a:xfrm>
            <a:off x="2671748" y="3143248"/>
            <a:ext cx="2286016" cy="3357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85D8A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48358" y="3143248"/>
            <a:ext cx="1071570" cy="33575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85D8A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671617" y="2021783"/>
          <a:ext cx="7358113" cy="4458351"/>
        </p:xfrm>
        <a:graphic>
          <a:graphicData uri="http://schemas.openxmlformats.org/drawingml/2006/table">
            <a:tbl>
              <a:tblPr rtl="1"/>
              <a:tblGrid>
                <a:gridCol w="119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70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קטגוריית מוצר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מידת נוכחות אלמנטים  נ"א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קהל יעד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מידת השמרנות של המגזר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אופן השימוש בערכי </a:t>
                      </a:r>
                      <a:r>
                        <a:rPr lang="he-IL" sz="1600" b="1" dirty="0" err="1">
                          <a:latin typeface="Times New Roman"/>
                          <a:ea typeface="Times New Roman"/>
                          <a:cs typeface="David"/>
                        </a:rPr>
                        <a:t>העיד"ש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שימוש באלמנטים אזוטריים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משקאות קלים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אינטנסיבית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מוצרי חלב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שוק ההון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השכלה גבוהה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Calibri"/>
                          <a:cs typeface="David"/>
                        </a:rPr>
                        <a:t>לפרקים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 גבוה,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תקשורת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תחבורה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בעיקר ניכוס ישיר, מעט 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מלבן 10"/>
          <p:cNvSpPr/>
          <p:nvPr/>
        </p:nvSpPr>
        <p:spPr>
          <a:xfrm>
            <a:off x="6656827" y="285728"/>
            <a:ext cx="205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Calibri" pitchFamily="34" charset="0"/>
                <a:ea typeface="Calibri" pitchFamily="34" charset="0"/>
                <a:cs typeface="David" pitchFamily="2" charset="-79"/>
              </a:rPr>
              <a:t>רענון תדמית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4592" r="5129" b="45790"/>
          <a:stretch>
            <a:fillRect/>
          </a:stretch>
        </p:blipFill>
        <p:spPr bwMode="auto">
          <a:xfrm>
            <a:off x="4686300" y="1581151"/>
            <a:ext cx="4212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312140"/>
            <a:ext cx="2914649" cy="298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5664" t="37240" r="69141" b="14583"/>
          <a:stretch>
            <a:fillRect/>
          </a:stretch>
        </p:blipFill>
        <p:spPr bwMode="auto">
          <a:xfrm>
            <a:off x="2952750" y="1600866"/>
            <a:ext cx="3014893" cy="432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4861" t="46354" r="6163" b="7552"/>
          <a:stretch>
            <a:fillRect/>
          </a:stretch>
        </p:blipFill>
        <p:spPr bwMode="auto">
          <a:xfrm>
            <a:off x="4819650" y="133350"/>
            <a:ext cx="3905250" cy="15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1720" r="60649"/>
          <a:stretch>
            <a:fillRect/>
          </a:stretch>
        </p:blipFill>
        <p:spPr bwMode="auto">
          <a:xfrm>
            <a:off x="0" y="1666875"/>
            <a:ext cx="217644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מלבן 14"/>
          <p:cNvSpPr/>
          <p:nvPr/>
        </p:nvSpPr>
        <p:spPr>
          <a:xfrm>
            <a:off x="1695450" y="4076700"/>
            <a:ext cx="3262314" cy="1733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85D8A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671617" y="2021783"/>
          <a:ext cx="7358113" cy="4458351"/>
        </p:xfrm>
        <a:graphic>
          <a:graphicData uri="http://schemas.openxmlformats.org/drawingml/2006/table">
            <a:tbl>
              <a:tblPr rtl="1"/>
              <a:tblGrid>
                <a:gridCol w="119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70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קטגוריית מוצר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מידת נוכחות אלמנטים  נ"א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קהל יעד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latin typeface="Times New Roman"/>
                          <a:ea typeface="Times New Roman"/>
                          <a:cs typeface="David"/>
                        </a:rPr>
                        <a:t>מידת השמרנות של המגזר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אופן השימוש בערכי </a:t>
                      </a:r>
                      <a:r>
                        <a:rPr lang="he-IL" sz="1600" b="1" dirty="0" err="1">
                          <a:latin typeface="Times New Roman"/>
                          <a:ea typeface="Times New Roman"/>
                          <a:cs typeface="David"/>
                        </a:rPr>
                        <a:t>העיד"ש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latin typeface="Times New Roman"/>
                          <a:ea typeface="Times New Roman"/>
                          <a:cs typeface="David"/>
                        </a:rPr>
                        <a:t>שימוש באלמנטים אזוטריים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משקאות קלים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אינטנסיבית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מוצרי חלב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ניכוס ישיר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שוק ההון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השכלה גבוהה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Calibri"/>
                          <a:cs typeface="David"/>
                        </a:rPr>
                        <a:t>לפרקים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בינוני- גבוה,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רבה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הן ניכוס ישיר, והן שימוש כגימיק בלבד</a:t>
                      </a: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תקשורת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כללי, צעיר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נמוכה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יש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1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תחבורה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בינוני-גבוה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בינונית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latin typeface="Times New Roman"/>
                          <a:ea typeface="Times New Roman"/>
                          <a:cs typeface="David"/>
                        </a:rPr>
                        <a:t>בעיקר ניכוס ישיר, מעט שימוש כגימיק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latin typeface="Times New Roman"/>
                          <a:ea typeface="Times New Roman"/>
                          <a:cs typeface="David"/>
                        </a:rPr>
                        <a:t>אין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אליפסה 11"/>
          <p:cNvSpPr/>
          <p:nvPr/>
        </p:nvSpPr>
        <p:spPr>
          <a:xfrm rot="1861518">
            <a:off x="1693532" y="1835605"/>
            <a:ext cx="1102468" cy="1487089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21094" t="16667" r="20703" b="7292"/>
          <a:stretch>
            <a:fillRect/>
          </a:stretch>
        </p:blipFill>
        <p:spPr bwMode="auto">
          <a:xfrm>
            <a:off x="2648863" y="57150"/>
            <a:ext cx="184693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 l="11914" t="48177" r="11914" b="40104"/>
          <a:stretch>
            <a:fillRect/>
          </a:stretch>
        </p:blipFill>
        <p:spPr bwMode="auto">
          <a:xfrm>
            <a:off x="1714500" y="609600"/>
            <a:ext cx="7429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543</Words>
  <Application>Microsoft Office PowerPoint</Application>
  <PresentationFormat>‫הצגה על המסך (4:3)</PresentationFormat>
  <Paragraphs>225</Paragraphs>
  <Slides>11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ערכת נושא Office</vt:lpstr>
      <vt:lpstr>אלמנטים ניו אייג'יים  בפרסומות של  הזרם המרכזי בישראל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אלמנטים ניו אייג'יים  בפרסומות של  הזרם המרכזי בישראל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"הכל מתחיל מבפנים"  אלמנטים ניו אייג'יים בפרסומות של הזרם המרכזי בישראל</dc:title>
  <dc:creator>User</dc:creator>
  <cp:lastModifiedBy>user</cp:lastModifiedBy>
  <cp:revision>197</cp:revision>
  <dcterms:created xsi:type="dcterms:W3CDTF">2012-04-17T15:00:53Z</dcterms:created>
  <dcterms:modified xsi:type="dcterms:W3CDTF">2022-02-06T10:41:58Z</dcterms:modified>
</cp:coreProperties>
</file>