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4" r:id="rId2"/>
    <p:sldId id="258" r:id="rId3"/>
    <p:sldId id="275" r:id="rId4"/>
    <p:sldId id="263" r:id="rId5"/>
    <p:sldId id="267" r:id="rId6"/>
    <p:sldId id="257" r:id="rId7"/>
    <p:sldId id="266" r:id="rId8"/>
    <p:sldId id="272" r:id="rId9"/>
    <p:sldId id="273" r:id="rId10"/>
    <p:sldId id="270" r:id="rId11"/>
    <p:sldId id="269" r:id="rId12"/>
    <p:sldId id="268" r:id="rId13"/>
    <p:sldId id="262" r:id="rId14"/>
    <p:sldId id="276" r:id="rId1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C0C"/>
    <a:srgbClr val="CDE1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20" autoAdjust="0"/>
    <p:restoredTop sz="94660"/>
  </p:normalViewPr>
  <p:slideViewPr>
    <p:cSldViewPr snapToGrid="0">
      <p:cViewPr varScale="1">
        <p:scale>
          <a:sx n="98" d="100"/>
          <a:sy n="98" d="100"/>
        </p:scale>
        <p:origin x="72" y="7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6A52CC-5F42-471C-9548-7063AE345CC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74B9C9F-388F-47DC-892F-FFA658A95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520B86FC-8468-4DEC-9AB0-3560DA8AC105}"/>
              </a:ext>
            </a:extLst>
          </p:cNvPr>
          <p:cNvSpPr>
            <a:spLocks noGrp="1"/>
          </p:cNvSpPr>
          <p:nvPr>
            <p:ph type="dt" sz="half" idx="10"/>
          </p:nvPr>
        </p:nvSpPr>
        <p:spPr/>
        <p:txBody>
          <a:bodyPr/>
          <a:lstStyle/>
          <a:p>
            <a:fld id="{84587FD1-5604-4495-997D-3E96C34B6300}" type="datetimeFigureOut">
              <a:rPr lang="he-IL" smtClean="0"/>
              <a:pPr/>
              <a:t>כ'/כסלו/תש"פ</a:t>
            </a:fld>
            <a:endParaRPr lang="he-IL"/>
          </a:p>
        </p:txBody>
      </p:sp>
      <p:sp>
        <p:nvSpPr>
          <p:cNvPr id="5" name="מציין מיקום של כותרת תחתונה 4">
            <a:extLst>
              <a:ext uri="{FF2B5EF4-FFF2-40B4-BE49-F238E27FC236}">
                <a16:creationId xmlns:a16="http://schemas.microsoft.com/office/drawing/2014/main" id="{09F3D672-E7B8-4A76-A47D-4187ACF1265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A36224D-BD9F-42FF-8C43-685911E7EE7B}"/>
              </a:ext>
            </a:extLst>
          </p:cNvPr>
          <p:cNvSpPr>
            <a:spLocks noGrp="1"/>
          </p:cNvSpPr>
          <p:nvPr>
            <p:ph type="sldNum" sz="quarter" idx="12"/>
          </p:nvPr>
        </p:nvSpPr>
        <p:spPr/>
        <p:txBody>
          <a:bodyPr/>
          <a:lstStyle/>
          <a:p>
            <a:fld id="{9BC8C759-D58C-4497-BEFF-411A5D69F4D6}" type="slidenum">
              <a:rPr lang="he-IL" smtClean="0"/>
              <a:pPr/>
              <a:t>‹#›</a:t>
            </a:fld>
            <a:endParaRPr lang="he-IL"/>
          </a:p>
        </p:txBody>
      </p:sp>
    </p:spTree>
    <p:extLst>
      <p:ext uri="{BB962C8B-B14F-4D97-AF65-F5344CB8AC3E}">
        <p14:creationId xmlns:p14="http://schemas.microsoft.com/office/powerpoint/2010/main" val="182767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BE5184-AFB5-415D-B345-522C0AC9D9B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68C4F01-E1FA-45CA-80FA-0595E0B016D8}"/>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418528D-BC5B-429F-9BA3-84A408401193}"/>
              </a:ext>
            </a:extLst>
          </p:cNvPr>
          <p:cNvSpPr>
            <a:spLocks noGrp="1"/>
          </p:cNvSpPr>
          <p:nvPr>
            <p:ph type="dt" sz="half" idx="10"/>
          </p:nvPr>
        </p:nvSpPr>
        <p:spPr/>
        <p:txBody>
          <a:bodyPr/>
          <a:lstStyle/>
          <a:p>
            <a:fld id="{84587FD1-5604-4495-997D-3E96C34B6300}" type="datetimeFigureOut">
              <a:rPr lang="he-IL" smtClean="0"/>
              <a:pPr/>
              <a:t>כ'/כסלו/תש"פ</a:t>
            </a:fld>
            <a:endParaRPr lang="he-IL"/>
          </a:p>
        </p:txBody>
      </p:sp>
      <p:sp>
        <p:nvSpPr>
          <p:cNvPr id="5" name="מציין מיקום של כותרת תחתונה 4">
            <a:extLst>
              <a:ext uri="{FF2B5EF4-FFF2-40B4-BE49-F238E27FC236}">
                <a16:creationId xmlns:a16="http://schemas.microsoft.com/office/drawing/2014/main" id="{58D53503-3A34-4718-8B49-AE7CCCDD91E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23D2967-21AC-4799-841E-0DEA14E88708}"/>
              </a:ext>
            </a:extLst>
          </p:cNvPr>
          <p:cNvSpPr>
            <a:spLocks noGrp="1"/>
          </p:cNvSpPr>
          <p:nvPr>
            <p:ph type="sldNum" sz="quarter" idx="12"/>
          </p:nvPr>
        </p:nvSpPr>
        <p:spPr/>
        <p:txBody>
          <a:bodyPr/>
          <a:lstStyle/>
          <a:p>
            <a:fld id="{9BC8C759-D58C-4497-BEFF-411A5D69F4D6}" type="slidenum">
              <a:rPr lang="he-IL" smtClean="0"/>
              <a:pPr/>
              <a:t>‹#›</a:t>
            </a:fld>
            <a:endParaRPr lang="he-IL"/>
          </a:p>
        </p:txBody>
      </p:sp>
    </p:spTree>
    <p:extLst>
      <p:ext uri="{BB962C8B-B14F-4D97-AF65-F5344CB8AC3E}">
        <p14:creationId xmlns:p14="http://schemas.microsoft.com/office/powerpoint/2010/main" val="199448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1AE33C7B-F020-43CA-B0FF-FE6A5E111FFA}"/>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9FFD322-A5AC-4F4E-B7C7-53AC448EA2A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CC11717-8DBE-4FC2-B294-4F6E1D8DE257}"/>
              </a:ext>
            </a:extLst>
          </p:cNvPr>
          <p:cNvSpPr>
            <a:spLocks noGrp="1"/>
          </p:cNvSpPr>
          <p:nvPr>
            <p:ph type="dt" sz="half" idx="10"/>
          </p:nvPr>
        </p:nvSpPr>
        <p:spPr/>
        <p:txBody>
          <a:bodyPr/>
          <a:lstStyle/>
          <a:p>
            <a:fld id="{84587FD1-5604-4495-997D-3E96C34B6300}" type="datetimeFigureOut">
              <a:rPr lang="he-IL" smtClean="0"/>
              <a:pPr/>
              <a:t>כ'/כסלו/תש"פ</a:t>
            </a:fld>
            <a:endParaRPr lang="he-IL"/>
          </a:p>
        </p:txBody>
      </p:sp>
      <p:sp>
        <p:nvSpPr>
          <p:cNvPr id="5" name="מציין מיקום של כותרת תחתונה 4">
            <a:extLst>
              <a:ext uri="{FF2B5EF4-FFF2-40B4-BE49-F238E27FC236}">
                <a16:creationId xmlns:a16="http://schemas.microsoft.com/office/drawing/2014/main" id="{0DD6D711-BCF0-4149-A612-138911E6FA6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8F608FE-CAC8-4030-9567-C502471D77B5}"/>
              </a:ext>
            </a:extLst>
          </p:cNvPr>
          <p:cNvSpPr>
            <a:spLocks noGrp="1"/>
          </p:cNvSpPr>
          <p:nvPr>
            <p:ph type="sldNum" sz="quarter" idx="12"/>
          </p:nvPr>
        </p:nvSpPr>
        <p:spPr/>
        <p:txBody>
          <a:bodyPr/>
          <a:lstStyle/>
          <a:p>
            <a:fld id="{9BC8C759-D58C-4497-BEFF-411A5D69F4D6}" type="slidenum">
              <a:rPr lang="he-IL" smtClean="0"/>
              <a:pPr/>
              <a:t>‹#›</a:t>
            </a:fld>
            <a:endParaRPr lang="he-IL"/>
          </a:p>
        </p:txBody>
      </p:sp>
    </p:spTree>
    <p:extLst>
      <p:ext uri="{BB962C8B-B14F-4D97-AF65-F5344CB8AC3E}">
        <p14:creationId xmlns:p14="http://schemas.microsoft.com/office/powerpoint/2010/main" val="334936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BFDD847-B300-4E9F-8568-5AB3A1D7B1F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DD819B3-BE62-4521-AAE8-B00B8411394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C059E0B-5F68-437C-AF53-E9F0B5EC5CB9}"/>
              </a:ext>
            </a:extLst>
          </p:cNvPr>
          <p:cNvSpPr>
            <a:spLocks noGrp="1"/>
          </p:cNvSpPr>
          <p:nvPr>
            <p:ph type="dt" sz="half" idx="10"/>
          </p:nvPr>
        </p:nvSpPr>
        <p:spPr/>
        <p:txBody>
          <a:bodyPr/>
          <a:lstStyle/>
          <a:p>
            <a:fld id="{84587FD1-5604-4495-997D-3E96C34B6300}" type="datetimeFigureOut">
              <a:rPr lang="he-IL" smtClean="0"/>
              <a:pPr/>
              <a:t>כ'/כסלו/תש"פ</a:t>
            </a:fld>
            <a:endParaRPr lang="he-IL"/>
          </a:p>
        </p:txBody>
      </p:sp>
      <p:sp>
        <p:nvSpPr>
          <p:cNvPr id="5" name="מציין מיקום של כותרת תחתונה 4">
            <a:extLst>
              <a:ext uri="{FF2B5EF4-FFF2-40B4-BE49-F238E27FC236}">
                <a16:creationId xmlns:a16="http://schemas.microsoft.com/office/drawing/2014/main" id="{5443F1A7-5E89-468E-91A1-68617C0A7CA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F2CA392-2A36-420A-90B3-5016F682115B}"/>
              </a:ext>
            </a:extLst>
          </p:cNvPr>
          <p:cNvSpPr>
            <a:spLocks noGrp="1"/>
          </p:cNvSpPr>
          <p:nvPr>
            <p:ph type="sldNum" sz="quarter" idx="12"/>
          </p:nvPr>
        </p:nvSpPr>
        <p:spPr/>
        <p:txBody>
          <a:bodyPr/>
          <a:lstStyle/>
          <a:p>
            <a:fld id="{9BC8C759-D58C-4497-BEFF-411A5D69F4D6}" type="slidenum">
              <a:rPr lang="he-IL" smtClean="0"/>
              <a:pPr/>
              <a:t>‹#›</a:t>
            </a:fld>
            <a:endParaRPr lang="he-IL"/>
          </a:p>
        </p:txBody>
      </p:sp>
    </p:spTree>
    <p:extLst>
      <p:ext uri="{BB962C8B-B14F-4D97-AF65-F5344CB8AC3E}">
        <p14:creationId xmlns:p14="http://schemas.microsoft.com/office/powerpoint/2010/main" val="262252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91736B-1021-49AA-99E3-E4063FF17A2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28D474D-751B-40A7-B3D2-2FDEE5CAEF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BA68301E-D4C2-4665-8811-9BB370389C15}"/>
              </a:ext>
            </a:extLst>
          </p:cNvPr>
          <p:cNvSpPr>
            <a:spLocks noGrp="1"/>
          </p:cNvSpPr>
          <p:nvPr>
            <p:ph type="dt" sz="half" idx="10"/>
          </p:nvPr>
        </p:nvSpPr>
        <p:spPr/>
        <p:txBody>
          <a:bodyPr/>
          <a:lstStyle/>
          <a:p>
            <a:fld id="{84587FD1-5604-4495-997D-3E96C34B6300}" type="datetimeFigureOut">
              <a:rPr lang="he-IL" smtClean="0"/>
              <a:pPr/>
              <a:t>כ'/כסלו/תש"פ</a:t>
            </a:fld>
            <a:endParaRPr lang="he-IL"/>
          </a:p>
        </p:txBody>
      </p:sp>
      <p:sp>
        <p:nvSpPr>
          <p:cNvPr id="5" name="מציין מיקום של כותרת תחתונה 4">
            <a:extLst>
              <a:ext uri="{FF2B5EF4-FFF2-40B4-BE49-F238E27FC236}">
                <a16:creationId xmlns:a16="http://schemas.microsoft.com/office/drawing/2014/main" id="{BBEED910-4208-4663-B10F-54D730CE946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4C1FE4A-7195-49A2-9C05-0572EFAF572D}"/>
              </a:ext>
            </a:extLst>
          </p:cNvPr>
          <p:cNvSpPr>
            <a:spLocks noGrp="1"/>
          </p:cNvSpPr>
          <p:nvPr>
            <p:ph type="sldNum" sz="quarter" idx="12"/>
          </p:nvPr>
        </p:nvSpPr>
        <p:spPr/>
        <p:txBody>
          <a:bodyPr/>
          <a:lstStyle/>
          <a:p>
            <a:fld id="{9BC8C759-D58C-4497-BEFF-411A5D69F4D6}" type="slidenum">
              <a:rPr lang="he-IL" smtClean="0"/>
              <a:pPr/>
              <a:t>‹#›</a:t>
            </a:fld>
            <a:endParaRPr lang="he-IL"/>
          </a:p>
        </p:txBody>
      </p:sp>
    </p:spTree>
    <p:extLst>
      <p:ext uri="{BB962C8B-B14F-4D97-AF65-F5344CB8AC3E}">
        <p14:creationId xmlns:p14="http://schemas.microsoft.com/office/powerpoint/2010/main" val="75241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0BD3D3-47DF-403E-91B4-0563438C445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AC94331-1ED4-4DE3-8331-DB3DC7AAC5AF}"/>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FDCA22F1-B1FC-47D9-9AD9-62E4DFB5C46F}"/>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9300FDA-7672-45FF-B55B-1B8C04AAD6A1}"/>
              </a:ext>
            </a:extLst>
          </p:cNvPr>
          <p:cNvSpPr>
            <a:spLocks noGrp="1"/>
          </p:cNvSpPr>
          <p:nvPr>
            <p:ph type="dt" sz="half" idx="10"/>
          </p:nvPr>
        </p:nvSpPr>
        <p:spPr/>
        <p:txBody>
          <a:bodyPr/>
          <a:lstStyle/>
          <a:p>
            <a:fld id="{84587FD1-5604-4495-997D-3E96C34B6300}" type="datetimeFigureOut">
              <a:rPr lang="he-IL" smtClean="0"/>
              <a:pPr/>
              <a:t>כ'/כסלו/תש"פ</a:t>
            </a:fld>
            <a:endParaRPr lang="he-IL"/>
          </a:p>
        </p:txBody>
      </p:sp>
      <p:sp>
        <p:nvSpPr>
          <p:cNvPr id="6" name="מציין מיקום של כותרת תחתונה 5">
            <a:extLst>
              <a:ext uri="{FF2B5EF4-FFF2-40B4-BE49-F238E27FC236}">
                <a16:creationId xmlns:a16="http://schemas.microsoft.com/office/drawing/2014/main" id="{397B0AAD-A96F-42C9-B51B-CD274ECA2A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A6E204C-B8C6-4C3E-8F58-9C537E26AD3B}"/>
              </a:ext>
            </a:extLst>
          </p:cNvPr>
          <p:cNvSpPr>
            <a:spLocks noGrp="1"/>
          </p:cNvSpPr>
          <p:nvPr>
            <p:ph type="sldNum" sz="quarter" idx="12"/>
          </p:nvPr>
        </p:nvSpPr>
        <p:spPr/>
        <p:txBody>
          <a:bodyPr/>
          <a:lstStyle/>
          <a:p>
            <a:fld id="{9BC8C759-D58C-4497-BEFF-411A5D69F4D6}" type="slidenum">
              <a:rPr lang="he-IL" smtClean="0"/>
              <a:pPr/>
              <a:t>‹#›</a:t>
            </a:fld>
            <a:endParaRPr lang="he-IL"/>
          </a:p>
        </p:txBody>
      </p:sp>
    </p:spTree>
    <p:extLst>
      <p:ext uri="{BB962C8B-B14F-4D97-AF65-F5344CB8AC3E}">
        <p14:creationId xmlns:p14="http://schemas.microsoft.com/office/powerpoint/2010/main" val="51853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C99860-9EB7-469A-8417-3C0F6AC8F125}"/>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2970226-BAFA-4203-AB1B-06B9873D3D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B616E04B-18CC-43A0-A4EC-0C43E5EA6106}"/>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97B8646-0FC6-4714-80FF-0C023CCE45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6E2D32E3-C681-4117-96B7-2592B4232833}"/>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1295E07-8597-4880-9335-41BBB695C887}"/>
              </a:ext>
            </a:extLst>
          </p:cNvPr>
          <p:cNvSpPr>
            <a:spLocks noGrp="1"/>
          </p:cNvSpPr>
          <p:nvPr>
            <p:ph type="dt" sz="half" idx="10"/>
          </p:nvPr>
        </p:nvSpPr>
        <p:spPr/>
        <p:txBody>
          <a:bodyPr/>
          <a:lstStyle/>
          <a:p>
            <a:fld id="{84587FD1-5604-4495-997D-3E96C34B6300}" type="datetimeFigureOut">
              <a:rPr lang="he-IL" smtClean="0"/>
              <a:pPr/>
              <a:t>כ'/כסלו/תש"פ</a:t>
            </a:fld>
            <a:endParaRPr lang="he-IL"/>
          </a:p>
        </p:txBody>
      </p:sp>
      <p:sp>
        <p:nvSpPr>
          <p:cNvPr id="8" name="מציין מיקום של כותרת תחתונה 7">
            <a:extLst>
              <a:ext uri="{FF2B5EF4-FFF2-40B4-BE49-F238E27FC236}">
                <a16:creationId xmlns:a16="http://schemas.microsoft.com/office/drawing/2014/main" id="{C4307022-9C64-4053-8F75-D473C387808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2E2A54E8-F15A-469E-82B6-CDF2D892BBA2}"/>
              </a:ext>
            </a:extLst>
          </p:cNvPr>
          <p:cNvSpPr>
            <a:spLocks noGrp="1"/>
          </p:cNvSpPr>
          <p:nvPr>
            <p:ph type="sldNum" sz="quarter" idx="12"/>
          </p:nvPr>
        </p:nvSpPr>
        <p:spPr/>
        <p:txBody>
          <a:bodyPr/>
          <a:lstStyle/>
          <a:p>
            <a:fld id="{9BC8C759-D58C-4497-BEFF-411A5D69F4D6}" type="slidenum">
              <a:rPr lang="he-IL" smtClean="0"/>
              <a:pPr/>
              <a:t>‹#›</a:t>
            </a:fld>
            <a:endParaRPr lang="he-IL"/>
          </a:p>
        </p:txBody>
      </p:sp>
    </p:spTree>
    <p:extLst>
      <p:ext uri="{BB962C8B-B14F-4D97-AF65-F5344CB8AC3E}">
        <p14:creationId xmlns:p14="http://schemas.microsoft.com/office/powerpoint/2010/main" val="215607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354830B-B465-4749-94AF-D3E4C56D14E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B6D77E4-C210-4551-A75D-3567ADC61220}"/>
              </a:ext>
            </a:extLst>
          </p:cNvPr>
          <p:cNvSpPr>
            <a:spLocks noGrp="1"/>
          </p:cNvSpPr>
          <p:nvPr>
            <p:ph type="dt" sz="half" idx="10"/>
          </p:nvPr>
        </p:nvSpPr>
        <p:spPr/>
        <p:txBody>
          <a:bodyPr/>
          <a:lstStyle/>
          <a:p>
            <a:fld id="{84587FD1-5604-4495-997D-3E96C34B6300}" type="datetimeFigureOut">
              <a:rPr lang="he-IL" smtClean="0"/>
              <a:pPr/>
              <a:t>כ'/כסלו/תש"פ</a:t>
            </a:fld>
            <a:endParaRPr lang="he-IL"/>
          </a:p>
        </p:txBody>
      </p:sp>
      <p:sp>
        <p:nvSpPr>
          <p:cNvPr id="4" name="מציין מיקום של כותרת תחתונה 3">
            <a:extLst>
              <a:ext uri="{FF2B5EF4-FFF2-40B4-BE49-F238E27FC236}">
                <a16:creationId xmlns:a16="http://schemas.microsoft.com/office/drawing/2014/main" id="{14827EB0-573C-4F4B-8BF0-0237C4F59D01}"/>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CA548369-B0BC-4B10-9E1F-9BC5FDC536A6}"/>
              </a:ext>
            </a:extLst>
          </p:cNvPr>
          <p:cNvSpPr>
            <a:spLocks noGrp="1"/>
          </p:cNvSpPr>
          <p:nvPr>
            <p:ph type="sldNum" sz="quarter" idx="12"/>
          </p:nvPr>
        </p:nvSpPr>
        <p:spPr/>
        <p:txBody>
          <a:bodyPr/>
          <a:lstStyle/>
          <a:p>
            <a:fld id="{9BC8C759-D58C-4497-BEFF-411A5D69F4D6}" type="slidenum">
              <a:rPr lang="he-IL" smtClean="0"/>
              <a:pPr/>
              <a:t>‹#›</a:t>
            </a:fld>
            <a:endParaRPr lang="he-IL"/>
          </a:p>
        </p:txBody>
      </p:sp>
    </p:spTree>
    <p:extLst>
      <p:ext uri="{BB962C8B-B14F-4D97-AF65-F5344CB8AC3E}">
        <p14:creationId xmlns:p14="http://schemas.microsoft.com/office/powerpoint/2010/main" val="122603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B2F05584-14F9-4347-84CE-16D8905C76EF}"/>
              </a:ext>
            </a:extLst>
          </p:cNvPr>
          <p:cNvSpPr>
            <a:spLocks noGrp="1"/>
          </p:cNvSpPr>
          <p:nvPr>
            <p:ph type="dt" sz="half" idx="10"/>
          </p:nvPr>
        </p:nvSpPr>
        <p:spPr/>
        <p:txBody>
          <a:bodyPr/>
          <a:lstStyle/>
          <a:p>
            <a:fld id="{84587FD1-5604-4495-997D-3E96C34B6300}" type="datetimeFigureOut">
              <a:rPr lang="he-IL" smtClean="0"/>
              <a:pPr/>
              <a:t>כ'/כסלו/תש"פ</a:t>
            </a:fld>
            <a:endParaRPr lang="he-IL"/>
          </a:p>
        </p:txBody>
      </p:sp>
      <p:sp>
        <p:nvSpPr>
          <p:cNvPr id="3" name="מציין מיקום של כותרת תחתונה 2">
            <a:extLst>
              <a:ext uri="{FF2B5EF4-FFF2-40B4-BE49-F238E27FC236}">
                <a16:creationId xmlns:a16="http://schemas.microsoft.com/office/drawing/2014/main" id="{B8D850F6-E8C7-42E2-A89A-A9A3DB28EC9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AE42E79B-ADC2-49FB-A7D3-77BB24A7B23D}"/>
              </a:ext>
            </a:extLst>
          </p:cNvPr>
          <p:cNvSpPr>
            <a:spLocks noGrp="1"/>
          </p:cNvSpPr>
          <p:nvPr>
            <p:ph type="sldNum" sz="quarter" idx="12"/>
          </p:nvPr>
        </p:nvSpPr>
        <p:spPr/>
        <p:txBody>
          <a:bodyPr/>
          <a:lstStyle/>
          <a:p>
            <a:fld id="{9BC8C759-D58C-4497-BEFF-411A5D69F4D6}" type="slidenum">
              <a:rPr lang="he-IL" smtClean="0"/>
              <a:pPr/>
              <a:t>‹#›</a:t>
            </a:fld>
            <a:endParaRPr lang="he-IL"/>
          </a:p>
        </p:txBody>
      </p:sp>
    </p:spTree>
    <p:extLst>
      <p:ext uri="{BB962C8B-B14F-4D97-AF65-F5344CB8AC3E}">
        <p14:creationId xmlns:p14="http://schemas.microsoft.com/office/powerpoint/2010/main" val="203466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968122-6923-4B52-97BC-6804717E6E4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4F16238-B505-475C-834D-B2D81E9EA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AA715D29-9100-425C-96D1-34D6F2DCAE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33AAA06-48BB-4747-B442-980CD7459438}"/>
              </a:ext>
            </a:extLst>
          </p:cNvPr>
          <p:cNvSpPr>
            <a:spLocks noGrp="1"/>
          </p:cNvSpPr>
          <p:nvPr>
            <p:ph type="dt" sz="half" idx="10"/>
          </p:nvPr>
        </p:nvSpPr>
        <p:spPr/>
        <p:txBody>
          <a:bodyPr/>
          <a:lstStyle/>
          <a:p>
            <a:fld id="{84587FD1-5604-4495-997D-3E96C34B6300}" type="datetimeFigureOut">
              <a:rPr lang="he-IL" smtClean="0"/>
              <a:pPr/>
              <a:t>כ'/כסלו/תש"פ</a:t>
            </a:fld>
            <a:endParaRPr lang="he-IL"/>
          </a:p>
        </p:txBody>
      </p:sp>
      <p:sp>
        <p:nvSpPr>
          <p:cNvPr id="6" name="מציין מיקום של כותרת תחתונה 5">
            <a:extLst>
              <a:ext uri="{FF2B5EF4-FFF2-40B4-BE49-F238E27FC236}">
                <a16:creationId xmlns:a16="http://schemas.microsoft.com/office/drawing/2014/main" id="{23F286FB-CD6C-4C1B-9210-A57287432BF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A320FB1-F453-40C8-AC60-3E800C937427}"/>
              </a:ext>
            </a:extLst>
          </p:cNvPr>
          <p:cNvSpPr>
            <a:spLocks noGrp="1"/>
          </p:cNvSpPr>
          <p:nvPr>
            <p:ph type="sldNum" sz="quarter" idx="12"/>
          </p:nvPr>
        </p:nvSpPr>
        <p:spPr/>
        <p:txBody>
          <a:bodyPr/>
          <a:lstStyle/>
          <a:p>
            <a:fld id="{9BC8C759-D58C-4497-BEFF-411A5D69F4D6}" type="slidenum">
              <a:rPr lang="he-IL" smtClean="0"/>
              <a:pPr/>
              <a:t>‹#›</a:t>
            </a:fld>
            <a:endParaRPr lang="he-IL"/>
          </a:p>
        </p:txBody>
      </p:sp>
    </p:spTree>
    <p:extLst>
      <p:ext uri="{BB962C8B-B14F-4D97-AF65-F5344CB8AC3E}">
        <p14:creationId xmlns:p14="http://schemas.microsoft.com/office/powerpoint/2010/main" val="419791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737E5A-BEE9-44B8-A23E-48567D58209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8A32F27-E722-47CC-93CA-B69206376A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12ADE334-7090-4EFB-9EF0-68D6A531E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9A056A2-57B5-45B1-9DBD-C22F7A2DEE92}"/>
              </a:ext>
            </a:extLst>
          </p:cNvPr>
          <p:cNvSpPr>
            <a:spLocks noGrp="1"/>
          </p:cNvSpPr>
          <p:nvPr>
            <p:ph type="dt" sz="half" idx="10"/>
          </p:nvPr>
        </p:nvSpPr>
        <p:spPr/>
        <p:txBody>
          <a:bodyPr/>
          <a:lstStyle/>
          <a:p>
            <a:fld id="{84587FD1-5604-4495-997D-3E96C34B6300}" type="datetimeFigureOut">
              <a:rPr lang="he-IL" smtClean="0"/>
              <a:pPr/>
              <a:t>כ'/כסלו/תש"פ</a:t>
            </a:fld>
            <a:endParaRPr lang="he-IL"/>
          </a:p>
        </p:txBody>
      </p:sp>
      <p:sp>
        <p:nvSpPr>
          <p:cNvPr id="6" name="מציין מיקום של כותרת תחתונה 5">
            <a:extLst>
              <a:ext uri="{FF2B5EF4-FFF2-40B4-BE49-F238E27FC236}">
                <a16:creationId xmlns:a16="http://schemas.microsoft.com/office/drawing/2014/main" id="{2B8CDBAA-4653-4D58-B6D0-997FAB8C7E7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3BEDB38-0D39-4081-9842-5A8CB727536F}"/>
              </a:ext>
            </a:extLst>
          </p:cNvPr>
          <p:cNvSpPr>
            <a:spLocks noGrp="1"/>
          </p:cNvSpPr>
          <p:nvPr>
            <p:ph type="sldNum" sz="quarter" idx="12"/>
          </p:nvPr>
        </p:nvSpPr>
        <p:spPr/>
        <p:txBody>
          <a:bodyPr/>
          <a:lstStyle/>
          <a:p>
            <a:fld id="{9BC8C759-D58C-4497-BEFF-411A5D69F4D6}" type="slidenum">
              <a:rPr lang="he-IL" smtClean="0"/>
              <a:pPr/>
              <a:t>‹#›</a:t>
            </a:fld>
            <a:endParaRPr lang="he-IL"/>
          </a:p>
        </p:txBody>
      </p:sp>
    </p:spTree>
    <p:extLst>
      <p:ext uri="{BB962C8B-B14F-4D97-AF65-F5344CB8AC3E}">
        <p14:creationId xmlns:p14="http://schemas.microsoft.com/office/powerpoint/2010/main" val="323061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5F089128-519F-493D-BF8E-511D4568D0B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F7DB4F5-754B-4FBE-A9A5-F6937B77D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0E6A883-E1E9-4E18-91AA-E0DB2410BF1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4587FD1-5604-4495-997D-3E96C34B6300}" type="datetimeFigureOut">
              <a:rPr lang="he-IL" smtClean="0"/>
              <a:pPr/>
              <a:t>כ'/כסלו/תש"פ</a:t>
            </a:fld>
            <a:endParaRPr lang="he-IL"/>
          </a:p>
        </p:txBody>
      </p:sp>
      <p:sp>
        <p:nvSpPr>
          <p:cNvPr id="5" name="מציין מיקום של כותרת תחתונה 4">
            <a:extLst>
              <a:ext uri="{FF2B5EF4-FFF2-40B4-BE49-F238E27FC236}">
                <a16:creationId xmlns:a16="http://schemas.microsoft.com/office/drawing/2014/main" id="{A1386250-F2F0-4B35-B948-E8E49381C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713A7B34-AD3C-40A4-B647-3C28673E6A7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BC8C759-D58C-4497-BEFF-411A5D69F4D6}" type="slidenum">
              <a:rPr lang="he-IL" smtClean="0"/>
              <a:pPr/>
              <a:t>‹#›</a:t>
            </a:fld>
            <a:endParaRPr lang="he-IL"/>
          </a:p>
        </p:txBody>
      </p:sp>
    </p:spTree>
    <p:extLst>
      <p:ext uri="{BB962C8B-B14F-4D97-AF65-F5344CB8AC3E}">
        <p14:creationId xmlns:p14="http://schemas.microsoft.com/office/powerpoint/2010/main" val="271615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DE1FD"/>
        </a:solidFill>
        <a:effectLst/>
      </p:bgPr>
    </p:bg>
    <p:spTree>
      <p:nvGrpSpPr>
        <p:cNvPr id="1" name=""/>
        <p:cNvGrpSpPr/>
        <p:nvPr/>
      </p:nvGrpSpPr>
      <p:grpSpPr>
        <a:xfrm>
          <a:off x="0" y="0"/>
          <a:ext cx="0" cy="0"/>
          <a:chOff x="0" y="0"/>
          <a:chExt cx="0" cy="0"/>
        </a:xfrm>
      </p:grpSpPr>
      <p:grpSp>
        <p:nvGrpSpPr>
          <p:cNvPr id="16" name="קבוצה 15">
            <a:extLst>
              <a:ext uri="{FF2B5EF4-FFF2-40B4-BE49-F238E27FC236}">
                <a16:creationId xmlns:a16="http://schemas.microsoft.com/office/drawing/2014/main" id="{2FF7F55D-8DF4-4972-9ECE-726D7FF7F2AB}"/>
              </a:ext>
            </a:extLst>
          </p:cNvPr>
          <p:cNvGrpSpPr/>
          <p:nvPr/>
        </p:nvGrpSpPr>
        <p:grpSpPr>
          <a:xfrm>
            <a:off x="8856272" y="-17952"/>
            <a:ext cx="3325125" cy="2248553"/>
            <a:chOff x="8528506" y="-32084"/>
            <a:chExt cx="3663494" cy="2477370"/>
          </a:xfrm>
        </p:grpSpPr>
        <p:pic>
          <p:nvPicPr>
            <p:cNvPr id="8" name="תמונה 2" descr="הככר 1935.jpg">
              <a:extLst>
                <a:ext uri="{FF2B5EF4-FFF2-40B4-BE49-F238E27FC236}">
                  <a16:creationId xmlns:a16="http://schemas.microsoft.com/office/drawing/2014/main" id="{3C438273-739A-4791-B4DA-96D8F5636D81}"/>
                </a:ext>
              </a:extLst>
            </p:cNvPr>
            <p:cNvPicPr/>
            <p:nvPr/>
          </p:nvPicPr>
          <p:blipFill>
            <a:blip r:embed="rId2" cstate="print"/>
            <a:stretch>
              <a:fillRect/>
            </a:stretch>
          </p:blipFill>
          <p:spPr>
            <a:xfrm>
              <a:off x="8628237" y="0"/>
              <a:ext cx="3563763" cy="2445286"/>
            </a:xfrm>
            <a:prstGeom prst="rect">
              <a:avLst/>
            </a:prstGeom>
          </p:spPr>
        </p:pic>
        <p:sp>
          <p:nvSpPr>
            <p:cNvPr id="10" name="Rectangle 4">
              <a:extLst>
                <a:ext uri="{FF2B5EF4-FFF2-40B4-BE49-F238E27FC236}">
                  <a16:creationId xmlns:a16="http://schemas.microsoft.com/office/drawing/2014/main" id="{EAFAB5B0-7961-4B2B-B102-9F7B52C4B9BB}"/>
                </a:ext>
              </a:extLst>
            </p:cNvPr>
            <p:cNvSpPr/>
            <p:nvPr/>
          </p:nvSpPr>
          <p:spPr>
            <a:xfrm>
              <a:off x="8528506" y="-32084"/>
              <a:ext cx="1438688" cy="915561"/>
            </a:xfrm>
            <a:prstGeom prst="rect">
              <a:avLst/>
            </a:prstGeom>
          </p:spPr>
          <p:txBody>
            <a:bodyPr wrap="none">
              <a:spAutoFit/>
            </a:bodyPr>
            <a:lstStyle/>
            <a:p>
              <a:pPr indent="302260" rtl="1"/>
              <a:r>
                <a:rPr lang="en-US" b="1" dirty="0">
                  <a:solidFill>
                    <a:schemeClr val="accent6">
                      <a:lumMod val="75000"/>
                    </a:schemeClr>
                  </a:solidFill>
                  <a:effectLst>
                    <a:glow rad="63500">
                      <a:schemeClr val="accent6">
                        <a:satMod val="175000"/>
                        <a:alpha val="4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he-IL" b="1" dirty="0">
                  <a:solidFill>
                    <a:schemeClr val="accent6">
                      <a:lumMod val="75000"/>
                    </a:schemeClr>
                  </a:solidFill>
                  <a:effectLst>
                    <a:glow rad="63500">
                      <a:schemeClr val="accent6">
                        <a:satMod val="175000"/>
                        <a:alpha val="4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rPr>
                <a:t>1935</a:t>
              </a:r>
            </a:p>
            <a:p>
              <a:pPr indent="302260" rtl="1"/>
              <a:endParaRPr lang="he-IL" sz="1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indent="302260" rtl="1"/>
              <a:r>
                <a:rPr lang="he-IL" sz="1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ארכיון ראש פינה</a:t>
              </a:r>
            </a:p>
            <a:p>
              <a:pPr indent="302260" rtl="1"/>
              <a:r>
                <a:rPr lang="he-IL" sz="1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(צלם לא ידוע)</a:t>
              </a:r>
              <a:endParaRPr lang="en-US" sz="1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15" name="קבוצה 14">
            <a:extLst>
              <a:ext uri="{FF2B5EF4-FFF2-40B4-BE49-F238E27FC236}">
                <a16:creationId xmlns:a16="http://schemas.microsoft.com/office/drawing/2014/main" id="{122EFAB5-0993-48B0-B3A2-BA6DA571400A}"/>
              </a:ext>
            </a:extLst>
          </p:cNvPr>
          <p:cNvGrpSpPr/>
          <p:nvPr/>
        </p:nvGrpSpPr>
        <p:grpSpPr>
          <a:xfrm>
            <a:off x="8889094" y="2195552"/>
            <a:ext cx="3288102" cy="2352972"/>
            <a:chOff x="8398112" y="1972011"/>
            <a:chExt cx="3622704" cy="2592415"/>
          </a:xfrm>
        </p:grpSpPr>
        <p:pic>
          <p:nvPicPr>
            <p:cNvPr id="9" name="תמונה 3" descr="הרחוב העליון 1965.jpg">
              <a:extLst>
                <a:ext uri="{FF2B5EF4-FFF2-40B4-BE49-F238E27FC236}">
                  <a16:creationId xmlns:a16="http://schemas.microsoft.com/office/drawing/2014/main" id="{B1BAAC86-B8F7-4154-8818-EAB4BC2D4AC8}"/>
                </a:ext>
              </a:extLst>
            </p:cNvPr>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8457053" y="2019424"/>
              <a:ext cx="3563763" cy="2545002"/>
            </a:xfrm>
            <a:prstGeom prst="rect">
              <a:avLst/>
            </a:prstGeom>
          </p:spPr>
        </p:pic>
        <p:sp>
          <p:nvSpPr>
            <p:cNvPr id="11" name="Rectangle 5">
              <a:extLst>
                <a:ext uri="{FF2B5EF4-FFF2-40B4-BE49-F238E27FC236}">
                  <a16:creationId xmlns:a16="http://schemas.microsoft.com/office/drawing/2014/main" id="{C9C964DA-55FC-4416-BC54-46F57C1E61C5}"/>
                </a:ext>
              </a:extLst>
            </p:cNvPr>
            <p:cNvSpPr/>
            <p:nvPr/>
          </p:nvSpPr>
          <p:spPr>
            <a:xfrm>
              <a:off x="8398112" y="1972011"/>
              <a:ext cx="1339785" cy="1040744"/>
            </a:xfrm>
            <a:prstGeom prst="rect">
              <a:avLst/>
            </a:prstGeom>
          </p:spPr>
          <p:txBody>
            <a:bodyPr wrap="none">
              <a:spAutoFit/>
            </a:bodyPr>
            <a:lstStyle/>
            <a:p>
              <a:pPr indent="302260" rtl="1">
                <a:lnSpc>
                  <a:spcPct val="150000"/>
                </a:lnSpc>
              </a:pPr>
              <a:r>
                <a:rPr lang="en-US" b="1" dirty="0">
                  <a:solidFill>
                    <a:schemeClr val="accent6">
                      <a:lumMod val="75000"/>
                    </a:schemeClr>
                  </a:solidFill>
                  <a:effectLst>
                    <a:glow rad="63500">
                      <a:schemeClr val="accent6">
                        <a:satMod val="175000"/>
                        <a:alpha val="40000"/>
                      </a:schemeClr>
                    </a:glow>
                    <a:outerShdw blurRad="38100" dist="38100" dir="2700000" algn="tl">
                      <a:srgbClr val="000000">
                        <a:alpha val="43137"/>
                      </a:srgbClr>
                    </a:outerShdw>
                  </a:effectLst>
                  <a:latin typeface="Calibri" panose="020F0502020204030204" pitchFamily="34" charset="0"/>
                </a:rPr>
                <a:t>    </a:t>
              </a:r>
              <a:r>
                <a:rPr lang="he-IL" b="1" dirty="0">
                  <a:solidFill>
                    <a:schemeClr val="accent6">
                      <a:lumMod val="75000"/>
                    </a:schemeClr>
                  </a:solidFill>
                  <a:effectLst>
                    <a:glow rad="63500">
                      <a:schemeClr val="accent6">
                        <a:satMod val="175000"/>
                        <a:alpha val="40000"/>
                      </a:schemeClr>
                    </a:glow>
                    <a:outerShdw blurRad="38100" dist="38100" dir="2700000" algn="tl">
                      <a:srgbClr val="000000">
                        <a:alpha val="43137"/>
                      </a:srgbClr>
                    </a:outerShdw>
                  </a:effectLst>
                  <a:latin typeface="Calibri" panose="020F0502020204030204" pitchFamily="34" charset="0"/>
                </a:rPr>
                <a:t>1966</a:t>
              </a:r>
            </a:p>
            <a:p>
              <a:pPr indent="302260" rtl="1">
                <a:lnSpc>
                  <a:spcPct val="150000"/>
                </a:lnSpc>
              </a:pPr>
              <a:endParaRPr lang="he-IL" sz="100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indent="302260" rtl="1">
                <a:lnSpc>
                  <a:spcPct val="150000"/>
                </a:lnSpc>
              </a:pPr>
              <a:r>
                <a:rPr lang="he-IL" sz="1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צילום: אבי נווה</a:t>
              </a:r>
              <a:endParaRPr lang="en-US" sz="1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grpSp>
        <p:nvGrpSpPr>
          <p:cNvPr id="17" name="קבוצה 16">
            <a:extLst>
              <a:ext uri="{FF2B5EF4-FFF2-40B4-BE49-F238E27FC236}">
                <a16:creationId xmlns:a16="http://schemas.microsoft.com/office/drawing/2014/main" id="{DBC600AE-DD73-4215-96F6-88648DD7CB23}"/>
              </a:ext>
            </a:extLst>
          </p:cNvPr>
          <p:cNvGrpSpPr/>
          <p:nvPr/>
        </p:nvGrpSpPr>
        <p:grpSpPr>
          <a:xfrm>
            <a:off x="8874239" y="4513864"/>
            <a:ext cx="3294466" cy="2351217"/>
            <a:chOff x="8562282" y="4274600"/>
            <a:chExt cx="3629717" cy="2590482"/>
          </a:xfrm>
        </p:grpSpPr>
        <p:pic>
          <p:nvPicPr>
            <p:cNvPr id="13" name="Picture 10">
              <a:extLst>
                <a:ext uri="{FF2B5EF4-FFF2-40B4-BE49-F238E27FC236}">
                  <a16:creationId xmlns:a16="http://schemas.microsoft.com/office/drawing/2014/main" id="{0CE842FB-DC2F-4EAA-8B45-88C75CE641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242" r="1"/>
            <a:stretch/>
          </p:blipFill>
          <p:spPr>
            <a:xfrm>
              <a:off x="8628234" y="4319042"/>
              <a:ext cx="3563765" cy="2546040"/>
            </a:xfrm>
            <a:prstGeom prst="rect">
              <a:avLst/>
            </a:prstGeom>
          </p:spPr>
        </p:pic>
        <p:sp>
          <p:nvSpPr>
            <p:cNvPr id="14" name="Rectangle 12">
              <a:extLst>
                <a:ext uri="{FF2B5EF4-FFF2-40B4-BE49-F238E27FC236}">
                  <a16:creationId xmlns:a16="http://schemas.microsoft.com/office/drawing/2014/main" id="{624FFE7B-95B9-44C2-8D87-8DC5D8ECE17D}"/>
                </a:ext>
              </a:extLst>
            </p:cNvPr>
            <p:cNvSpPr/>
            <p:nvPr/>
          </p:nvSpPr>
          <p:spPr>
            <a:xfrm>
              <a:off x="8562282" y="4274600"/>
              <a:ext cx="1433389" cy="1040744"/>
            </a:xfrm>
            <a:prstGeom prst="rect">
              <a:avLst/>
            </a:prstGeom>
          </p:spPr>
          <p:txBody>
            <a:bodyPr wrap="none">
              <a:spAutoFit/>
            </a:bodyPr>
            <a:lstStyle/>
            <a:p>
              <a:pPr indent="302260" rtl="1">
                <a:lnSpc>
                  <a:spcPct val="150000"/>
                </a:lnSpc>
              </a:pPr>
              <a:r>
                <a:rPr lang="en-US" b="1" dirty="0">
                  <a:solidFill>
                    <a:schemeClr val="accent6">
                      <a:lumMod val="75000"/>
                    </a:schemeClr>
                  </a:solidFill>
                  <a:effectLst>
                    <a:glow rad="63500">
                      <a:schemeClr val="accent6">
                        <a:satMod val="175000"/>
                        <a:alpha val="40000"/>
                      </a:schemeClr>
                    </a:glow>
                    <a:outerShdw blurRad="38100" dist="38100" dir="2700000" algn="tl">
                      <a:srgbClr val="000000">
                        <a:alpha val="43137"/>
                      </a:srgbClr>
                    </a:outerShdw>
                  </a:effectLst>
                  <a:latin typeface="Calibri" panose="020F0502020204030204" pitchFamily="34" charset="0"/>
                </a:rPr>
                <a:t>     </a:t>
              </a:r>
              <a:r>
                <a:rPr lang="he-IL" b="1" dirty="0">
                  <a:solidFill>
                    <a:schemeClr val="accent6">
                      <a:lumMod val="75000"/>
                    </a:schemeClr>
                  </a:solidFill>
                  <a:effectLst>
                    <a:glow rad="63500">
                      <a:schemeClr val="accent6">
                        <a:satMod val="175000"/>
                        <a:alpha val="40000"/>
                      </a:schemeClr>
                    </a:glow>
                    <a:outerShdw blurRad="38100" dist="38100" dir="2700000" algn="tl">
                      <a:srgbClr val="000000">
                        <a:alpha val="43137"/>
                      </a:srgbClr>
                    </a:outerShdw>
                  </a:effectLst>
                  <a:latin typeface="Calibri" panose="020F0502020204030204" pitchFamily="34" charset="0"/>
                </a:rPr>
                <a:t>2019</a:t>
              </a:r>
            </a:p>
            <a:p>
              <a:pPr indent="302260" rtl="1">
                <a:lnSpc>
                  <a:spcPct val="150000"/>
                </a:lnSpc>
              </a:pPr>
              <a:endParaRPr lang="he-IL" sz="1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indent="302260" rtl="1">
                <a:lnSpc>
                  <a:spcPct val="150000"/>
                </a:lnSpc>
              </a:pPr>
              <a:r>
                <a:rPr lang="he-IL" sz="1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צילום: טל אלוהב</a:t>
              </a:r>
              <a:endParaRPr lang="en-US" sz="1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sp>
        <p:nvSpPr>
          <p:cNvPr id="18" name="תיבת טקסט 17">
            <a:extLst>
              <a:ext uri="{FF2B5EF4-FFF2-40B4-BE49-F238E27FC236}">
                <a16:creationId xmlns:a16="http://schemas.microsoft.com/office/drawing/2014/main" id="{F7738143-5C20-4503-9721-23017A80B5E7}"/>
              </a:ext>
            </a:extLst>
          </p:cNvPr>
          <p:cNvSpPr txBox="1"/>
          <p:nvPr/>
        </p:nvSpPr>
        <p:spPr>
          <a:xfrm>
            <a:off x="4751316" y="4679128"/>
            <a:ext cx="3340979" cy="738664"/>
          </a:xfrm>
          <a:prstGeom prst="rect">
            <a:avLst/>
          </a:prstGeom>
          <a:noFill/>
        </p:spPr>
        <p:txBody>
          <a:bodyPr wrap="none" rtlCol="1">
            <a:spAutoFit/>
          </a:bodyPr>
          <a:lstStyle/>
          <a:p>
            <a:r>
              <a:rPr lang="he-IL" sz="2400" b="1" dirty="0">
                <a:solidFill>
                  <a:schemeClr val="tx1">
                    <a:lumMod val="75000"/>
                    <a:lumOff val="25000"/>
                  </a:schemeClr>
                </a:solidFill>
              </a:rPr>
              <a:t>מריאנה רוח-מדבר שפירא</a:t>
            </a:r>
          </a:p>
          <a:p>
            <a:r>
              <a:rPr lang="he-IL" dirty="0">
                <a:solidFill>
                  <a:schemeClr val="tx1">
                    <a:lumMod val="75000"/>
                    <a:lumOff val="25000"/>
                  </a:schemeClr>
                </a:solidFill>
              </a:rPr>
              <a:t>המכללה האקדמית צפת</a:t>
            </a:r>
          </a:p>
        </p:txBody>
      </p:sp>
      <p:sp>
        <p:nvSpPr>
          <p:cNvPr id="19" name="תיבת טקסט 18">
            <a:extLst>
              <a:ext uri="{FF2B5EF4-FFF2-40B4-BE49-F238E27FC236}">
                <a16:creationId xmlns:a16="http://schemas.microsoft.com/office/drawing/2014/main" id="{1130E280-B931-46D8-99F5-19EF09DCEFCA}"/>
              </a:ext>
            </a:extLst>
          </p:cNvPr>
          <p:cNvSpPr txBox="1"/>
          <p:nvPr/>
        </p:nvSpPr>
        <p:spPr>
          <a:xfrm>
            <a:off x="1383947" y="4674713"/>
            <a:ext cx="2052164" cy="738664"/>
          </a:xfrm>
          <a:prstGeom prst="rect">
            <a:avLst/>
          </a:prstGeom>
          <a:noFill/>
        </p:spPr>
        <p:txBody>
          <a:bodyPr wrap="none" rtlCol="1">
            <a:spAutoFit/>
          </a:bodyPr>
          <a:lstStyle/>
          <a:p>
            <a:r>
              <a:rPr lang="he-IL" sz="2400" b="1" dirty="0">
                <a:solidFill>
                  <a:schemeClr val="tx1">
                    <a:lumMod val="75000"/>
                    <a:lumOff val="25000"/>
                  </a:schemeClr>
                </a:solidFill>
              </a:rPr>
              <a:t>טל </a:t>
            </a:r>
            <a:r>
              <a:rPr lang="he-IL" sz="2400" b="1" dirty="0" err="1">
                <a:solidFill>
                  <a:schemeClr val="tx1">
                    <a:lumMod val="75000"/>
                    <a:lumOff val="25000"/>
                  </a:schemeClr>
                </a:solidFill>
              </a:rPr>
              <a:t>אלוהב</a:t>
            </a:r>
            <a:endParaRPr lang="he-IL" sz="2400" b="1" dirty="0">
              <a:solidFill>
                <a:schemeClr val="tx1">
                  <a:lumMod val="75000"/>
                  <a:lumOff val="25000"/>
                </a:schemeClr>
              </a:solidFill>
            </a:endParaRPr>
          </a:p>
          <a:p>
            <a:r>
              <a:rPr lang="he-IL" dirty="0">
                <a:solidFill>
                  <a:schemeClr val="tx1">
                    <a:lumMod val="75000"/>
                    <a:lumOff val="25000"/>
                  </a:schemeClr>
                </a:solidFill>
              </a:rPr>
              <a:t>אוניברסיטת תל אביב</a:t>
            </a:r>
          </a:p>
        </p:txBody>
      </p:sp>
      <p:sp>
        <p:nvSpPr>
          <p:cNvPr id="20" name="תיבת טקסט 19">
            <a:extLst>
              <a:ext uri="{FF2B5EF4-FFF2-40B4-BE49-F238E27FC236}">
                <a16:creationId xmlns:a16="http://schemas.microsoft.com/office/drawing/2014/main" id="{11BB374A-3734-4843-86E6-AAA13C4542EE}"/>
              </a:ext>
            </a:extLst>
          </p:cNvPr>
          <p:cNvSpPr txBox="1"/>
          <p:nvPr/>
        </p:nvSpPr>
        <p:spPr>
          <a:xfrm>
            <a:off x="661578" y="960256"/>
            <a:ext cx="7816563" cy="1077218"/>
          </a:xfrm>
          <a:prstGeom prst="rect">
            <a:avLst/>
          </a:prstGeom>
          <a:noFill/>
        </p:spPr>
        <p:txBody>
          <a:bodyPr wrap="none" rtlCol="1">
            <a:spAutoFit/>
          </a:bodyPr>
          <a:lstStyle/>
          <a:p>
            <a:r>
              <a:rPr lang="he-IL" sz="3600" b="1" dirty="0">
                <a:solidFill>
                  <a:schemeClr val="accent1">
                    <a:lumMod val="50000"/>
                  </a:schemeClr>
                </a:solidFill>
              </a:rPr>
              <a:t>מזהות היפית לזהות רוחנית-אלטרנטיבית</a:t>
            </a:r>
          </a:p>
          <a:p>
            <a:r>
              <a:rPr lang="he-IL" sz="2800" b="1" dirty="0">
                <a:solidFill>
                  <a:schemeClr val="accent1">
                    <a:lumMod val="50000"/>
                  </a:schemeClr>
                </a:solidFill>
              </a:rPr>
              <a:t>לתולדותיה של המושבה ההיפית בראש-פינה העתיקה</a:t>
            </a:r>
          </a:p>
        </p:txBody>
      </p:sp>
    </p:spTree>
    <p:extLst>
      <p:ext uri="{BB962C8B-B14F-4D97-AF65-F5344CB8AC3E}">
        <p14:creationId xmlns:p14="http://schemas.microsoft.com/office/powerpoint/2010/main" val="31263649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1000"/>
                                        <p:tgtEl>
                                          <p:spTgt spid="16"/>
                                        </p:tgtEl>
                                      </p:cBhvr>
                                    </p:animEffect>
                                    <p:set>
                                      <p:cBhvr>
                                        <p:cTn id="7" dur="1" fill="hold">
                                          <p:stCondLst>
                                            <p:cond delay="999"/>
                                          </p:stCondLst>
                                        </p:cTn>
                                        <p:tgtEl>
                                          <p:spTgt spid="16"/>
                                        </p:tgtEl>
                                        <p:attrNameLst>
                                          <p:attrName>style.visibility</p:attrName>
                                        </p:attrNameLst>
                                      </p:cBhvr>
                                      <p:to>
                                        <p:strVal val="hidden"/>
                                      </p:to>
                                    </p:set>
                                  </p:childTnLst>
                                </p:cTn>
                              </p:par>
                            </p:childTnLst>
                          </p:cTn>
                        </p:par>
                        <p:par>
                          <p:cTn id="8" fill="hold">
                            <p:stCondLst>
                              <p:cond delay="1000"/>
                            </p:stCondLst>
                            <p:childTnLst>
                              <p:par>
                                <p:cTn id="9" presetID="22" presetClass="exit" presetSubtype="1" fill="hold" nodeType="afterEffect">
                                  <p:stCondLst>
                                    <p:cond delay="0"/>
                                  </p:stCondLst>
                                  <p:childTnLst>
                                    <p:animEffect transition="out" filter="wipe(up)">
                                      <p:cBhvr>
                                        <p:cTn id="10" dur="1000"/>
                                        <p:tgtEl>
                                          <p:spTgt spid="15"/>
                                        </p:tgtEl>
                                      </p:cBhvr>
                                    </p:animEffect>
                                    <p:set>
                                      <p:cBhvr>
                                        <p:cTn id="11" dur="1" fill="hold">
                                          <p:stCondLst>
                                            <p:cond delay="999"/>
                                          </p:stCondLst>
                                        </p:cTn>
                                        <p:tgtEl>
                                          <p:spTgt spid="15"/>
                                        </p:tgtEl>
                                        <p:attrNameLst>
                                          <p:attrName>style.visibility</p:attrName>
                                        </p:attrNameLst>
                                      </p:cBhvr>
                                      <p:to>
                                        <p:strVal val="hidden"/>
                                      </p:to>
                                    </p:set>
                                  </p:childTnLst>
                                </p:cTn>
                              </p:par>
                            </p:childTnLst>
                          </p:cTn>
                        </p:par>
                        <p:par>
                          <p:cTn id="12" fill="hold">
                            <p:stCondLst>
                              <p:cond delay="2000"/>
                            </p:stCondLst>
                            <p:childTnLst>
                              <p:par>
                                <p:cTn id="13" presetID="22" presetClass="exit" presetSubtype="1" fill="hold" nodeType="afterEffect">
                                  <p:stCondLst>
                                    <p:cond delay="0"/>
                                  </p:stCondLst>
                                  <p:childTnLst>
                                    <p:animEffect transition="out" filter="wipe(up)">
                                      <p:cBhvr>
                                        <p:cTn id="14" dur="900"/>
                                        <p:tgtEl>
                                          <p:spTgt spid="17"/>
                                        </p:tgtEl>
                                      </p:cBhvr>
                                    </p:animEffect>
                                    <p:set>
                                      <p:cBhvr>
                                        <p:cTn id="15" dur="1" fill="hold">
                                          <p:stCondLst>
                                            <p:cond delay="899"/>
                                          </p:stCondLst>
                                        </p:cTn>
                                        <p:tgtEl>
                                          <p:spTgt spid="17"/>
                                        </p:tgtEl>
                                        <p:attrNameLst>
                                          <p:attrName>style.visibility</p:attrName>
                                        </p:attrNameLst>
                                      </p:cBhvr>
                                      <p:to>
                                        <p:strVal val="hidden"/>
                                      </p:to>
                                    </p:set>
                                  </p:childTnLst>
                                </p:cTn>
                              </p:par>
                              <p:par>
                                <p:cTn id="16" presetID="42" presetClass="exit" presetSubtype="0" fill="hold" grpId="0" nodeType="withEffect">
                                  <p:stCondLst>
                                    <p:cond delay="0"/>
                                  </p:stCondLst>
                                  <p:childTnLst>
                                    <p:animEffect transition="out" filter="fade">
                                      <p:cBhvr>
                                        <p:cTn id="17" dur="1000"/>
                                        <p:tgtEl>
                                          <p:spTgt spid="18"/>
                                        </p:tgtEl>
                                      </p:cBhvr>
                                    </p:animEffect>
                                    <p:anim calcmode="lin" valueType="num">
                                      <p:cBhvr>
                                        <p:cTn id="18" dur="1000"/>
                                        <p:tgtEl>
                                          <p:spTgt spid="18"/>
                                        </p:tgtEl>
                                        <p:attrNameLst>
                                          <p:attrName>ppt_x</p:attrName>
                                        </p:attrNameLst>
                                      </p:cBhvr>
                                      <p:tavLst>
                                        <p:tav tm="0">
                                          <p:val>
                                            <p:strVal val="ppt_x"/>
                                          </p:val>
                                        </p:tav>
                                        <p:tav tm="100000">
                                          <p:val>
                                            <p:strVal val="ppt_x"/>
                                          </p:val>
                                        </p:tav>
                                      </p:tavLst>
                                    </p:anim>
                                    <p:anim calcmode="lin" valueType="num">
                                      <p:cBhvr>
                                        <p:cTn id="19" dur="1000"/>
                                        <p:tgtEl>
                                          <p:spTgt spid="18"/>
                                        </p:tgtEl>
                                        <p:attrNameLst>
                                          <p:attrName>ppt_y</p:attrName>
                                        </p:attrNameLst>
                                      </p:cBhvr>
                                      <p:tavLst>
                                        <p:tav tm="0">
                                          <p:val>
                                            <p:strVal val="ppt_y"/>
                                          </p:val>
                                        </p:tav>
                                        <p:tav tm="100000">
                                          <p:val>
                                            <p:strVal val="ppt_y+.1"/>
                                          </p:val>
                                        </p:tav>
                                      </p:tavLst>
                                    </p:anim>
                                    <p:set>
                                      <p:cBhvr>
                                        <p:cTn id="20" dur="1" fill="hold">
                                          <p:stCondLst>
                                            <p:cond delay="999"/>
                                          </p:stCondLst>
                                        </p:cTn>
                                        <p:tgtEl>
                                          <p:spTgt spid="18"/>
                                        </p:tgtEl>
                                        <p:attrNameLst>
                                          <p:attrName>style.visibility</p:attrName>
                                        </p:attrNameLst>
                                      </p:cBhvr>
                                      <p:to>
                                        <p:strVal val="hidden"/>
                                      </p:to>
                                    </p:set>
                                  </p:childTnLst>
                                </p:cTn>
                              </p:par>
                              <p:par>
                                <p:cTn id="21" presetID="42" presetClass="exit" presetSubtype="0" fill="hold" grpId="0" nodeType="withEffect">
                                  <p:stCondLst>
                                    <p:cond delay="0"/>
                                  </p:stCondLst>
                                  <p:childTnLst>
                                    <p:animEffect transition="out" filter="fade">
                                      <p:cBhvr>
                                        <p:cTn id="22" dur="1000"/>
                                        <p:tgtEl>
                                          <p:spTgt spid="19"/>
                                        </p:tgtEl>
                                      </p:cBhvr>
                                    </p:animEffect>
                                    <p:anim calcmode="lin" valueType="num">
                                      <p:cBhvr>
                                        <p:cTn id="23" dur="1000"/>
                                        <p:tgtEl>
                                          <p:spTgt spid="19"/>
                                        </p:tgtEl>
                                        <p:attrNameLst>
                                          <p:attrName>ppt_x</p:attrName>
                                        </p:attrNameLst>
                                      </p:cBhvr>
                                      <p:tavLst>
                                        <p:tav tm="0">
                                          <p:val>
                                            <p:strVal val="ppt_x"/>
                                          </p:val>
                                        </p:tav>
                                        <p:tav tm="100000">
                                          <p:val>
                                            <p:strVal val="ppt_x"/>
                                          </p:val>
                                        </p:tav>
                                      </p:tavLst>
                                    </p:anim>
                                    <p:anim calcmode="lin" valueType="num">
                                      <p:cBhvr>
                                        <p:cTn id="24" dur="1000"/>
                                        <p:tgtEl>
                                          <p:spTgt spid="19"/>
                                        </p:tgtEl>
                                        <p:attrNameLst>
                                          <p:attrName>ppt_y</p:attrName>
                                        </p:attrNameLst>
                                      </p:cBhvr>
                                      <p:tavLst>
                                        <p:tav tm="0">
                                          <p:val>
                                            <p:strVal val="ppt_y"/>
                                          </p:val>
                                        </p:tav>
                                        <p:tav tm="100000">
                                          <p:val>
                                            <p:strVal val="ppt_y+.1"/>
                                          </p:val>
                                        </p:tav>
                                      </p:tavLst>
                                    </p:anim>
                                    <p:set>
                                      <p:cBhvr>
                                        <p:cTn id="25"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DE1FD"/>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16EDD083-0BEB-49C7-AFB3-72CB4217195C}"/>
              </a:ext>
            </a:extLst>
          </p:cNvPr>
          <p:cNvSpPr/>
          <p:nvPr/>
        </p:nvSpPr>
        <p:spPr>
          <a:xfrm>
            <a:off x="10077254" y="5771868"/>
            <a:ext cx="2114746" cy="1085469"/>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0" dirty="0">
                <a:solidFill>
                  <a:schemeClr val="bg1">
                    <a:lumMod val="65000"/>
                  </a:schemeClr>
                </a:solidFill>
                <a:effectLst>
                  <a:outerShdw blurRad="50800" dist="38100" dir="8100000" algn="tr" rotWithShape="0">
                    <a:prstClr val="black">
                      <a:alpha val="40000"/>
                    </a:prstClr>
                  </a:outerShdw>
                </a:effectLst>
              </a:rPr>
              <a:t>מקור הצביון </a:t>
            </a:r>
            <a:r>
              <a:rPr lang="he-IL" sz="1600" dirty="0" err="1">
                <a:solidFill>
                  <a:schemeClr val="bg1">
                    <a:lumMod val="65000"/>
                  </a:schemeClr>
                </a:solidFill>
                <a:effectLst>
                  <a:outerShdw blurRad="50800" dist="38100" dir="8100000" algn="tr" rotWithShape="0">
                    <a:prstClr val="black">
                      <a:alpha val="40000"/>
                    </a:prstClr>
                  </a:outerShdw>
                </a:effectLst>
              </a:rPr>
              <a:t>ה'רוחניקי</a:t>
            </a:r>
            <a:r>
              <a:rPr lang="he-IL" sz="1600" dirty="0">
                <a:solidFill>
                  <a:schemeClr val="bg1">
                    <a:lumMod val="65000"/>
                  </a:schemeClr>
                </a:solidFill>
                <a:effectLst>
                  <a:outerShdw blurRad="50800" dist="38100" dir="8100000" algn="tr" rotWithShape="0">
                    <a:prstClr val="black">
                      <a:alpha val="40000"/>
                    </a:prstClr>
                  </a:outerShdw>
                </a:effectLst>
              </a:rPr>
              <a:t>' של ראש-פינה </a:t>
            </a:r>
          </a:p>
        </p:txBody>
      </p:sp>
      <p:sp>
        <p:nvSpPr>
          <p:cNvPr id="2" name="הסבר: חץ למטה 1">
            <a:extLst>
              <a:ext uri="{FF2B5EF4-FFF2-40B4-BE49-F238E27FC236}">
                <a16:creationId xmlns:a16="http://schemas.microsoft.com/office/drawing/2014/main" id="{A0578FF0-96AB-4C07-8DF3-BCB3C9FA4EFB}"/>
              </a:ext>
            </a:extLst>
          </p:cNvPr>
          <p:cNvSpPr/>
          <p:nvPr/>
        </p:nvSpPr>
        <p:spPr>
          <a:xfrm>
            <a:off x="10077254" y="4299625"/>
            <a:ext cx="2114746" cy="1676975"/>
          </a:xfrm>
          <a:prstGeom prst="downArrowCallout">
            <a:avLst/>
          </a:prstGeom>
          <a:solidFill>
            <a:schemeClr val="accent1">
              <a:lumMod val="75000"/>
            </a:schemeClr>
          </a:solidFill>
          <a:ln w="28575">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solidFill>
                <a:effectLst>
                  <a:glow rad="101600">
                    <a:schemeClr val="accent1">
                      <a:satMod val="175000"/>
                      <a:alpha val="40000"/>
                    </a:schemeClr>
                  </a:glow>
                  <a:innerShdw blurRad="63500" dist="50800" dir="13500000">
                    <a:prstClr val="black">
                      <a:alpha val="50000"/>
                    </a:prstClr>
                  </a:innerShdw>
                </a:effectLst>
              </a:rPr>
              <a:t>הגל השלישי</a:t>
            </a:r>
          </a:p>
          <a:p>
            <a:pPr algn="ctr"/>
            <a:r>
              <a:rPr lang="he-IL" sz="1600" dirty="0">
                <a:solidFill>
                  <a:schemeClr val="bg1"/>
                </a:solidFill>
                <a:effectLst>
                  <a:glow rad="101600">
                    <a:schemeClr val="accent1">
                      <a:satMod val="175000"/>
                      <a:alpha val="40000"/>
                    </a:schemeClr>
                  </a:glow>
                  <a:innerShdw blurRad="63500" dist="50800" dir="13500000">
                    <a:prstClr val="black">
                      <a:alpha val="50000"/>
                    </a:prstClr>
                  </a:innerShdw>
                </a:effectLst>
              </a:rPr>
              <a:t>רוחניות, תיירות ציונות</a:t>
            </a:r>
          </a:p>
          <a:p>
            <a:pPr algn="ctr"/>
            <a:r>
              <a:rPr lang="he-IL" sz="1200" dirty="0">
                <a:solidFill>
                  <a:schemeClr val="bg1"/>
                </a:solidFill>
                <a:effectLst>
                  <a:glow rad="101600">
                    <a:schemeClr val="accent1">
                      <a:satMod val="175000"/>
                      <a:alpha val="40000"/>
                    </a:schemeClr>
                  </a:glow>
                  <a:innerShdw blurRad="63500" dist="50800" dir="13500000">
                    <a:prstClr val="black">
                      <a:alpha val="50000"/>
                    </a:prstClr>
                  </a:innerShdw>
                </a:effectLst>
              </a:rPr>
              <a:t>סוף ה-1980' עד היום</a:t>
            </a:r>
          </a:p>
        </p:txBody>
      </p:sp>
      <p:sp>
        <p:nvSpPr>
          <p:cNvPr id="18" name="הסבר: חץ למטה 17">
            <a:extLst>
              <a:ext uri="{FF2B5EF4-FFF2-40B4-BE49-F238E27FC236}">
                <a16:creationId xmlns:a16="http://schemas.microsoft.com/office/drawing/2014/main" id="{BF6059CE-55B2-4F7A-B572-C75552D88A90}"/>
              </a:ext>
            </a:extLst>
          </p:cNvPr>
          <p:cNvSpPr/>
          <p:nvPr/>
        </p:nvSpPr>
        <p:spPr>
          <a:xfrm>
            <a:off x="10077254" y="2868034"/>
            <a:ext cx="2114746" cy="1676975"/>
          </a:xfrm>
          <a:prstGeom prst="downArrowCallou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השני</a:t>
            </a:r>
          </a:p>
          <a:p>
            <a:pPr algn="ctr"/>
            <a:r>
              <a:rPr lang="he-IL" sz="1600" dirty="0">
                <a:solidFill>
                  <a:schemeClr val="bg1">
                    <a:lumMod val="65000"/>
                  </a:schemeClr>
                </a:solidFill>
                <a:effectLst>
                  <a:outerShdw blurRad="50800" dist="38100" dir="8100000" algn="tr" rotWithShape="0">
                    <a:prstClr val="black">
                      <a:alpha val="40000"/>
                    </a:prstClr>
                  </a:outerShdw>
                </a:effectLst>
              </a:rPr>
              <a:t>התמסדות ולימוד רוחני</a:t>
            </a:r>
          </a:p>
          <a:p>
            <a:pPr algn="ctr"/>
            <a:r>
              <a:rPr lang="he-IL" sz="1200" dirty="0">
                <a:solidFill>
                  <a:schemeClr val="bg1">
                    <a:lumMod val="65000"/>
                  </a:schemeClr>
                </a:solidFill>
                <a:effectLst>
                  <a:outerShdw blurRad="50800" dist="38100" dir="8100000" algn="tr" rotWithShape="0">
                    <a:prstClr val="black">
                      <a:alpha val="40000"/>
                    </a:prstClr>
                  </a:outerShdw>
                </a:effectLst>
              </a:rPr>
              <a:t>אמצע ה-1970'—אמצע ה-1980'</a:t>
            </a:r>
          </a:p>
        </p:txBody>
      </p:sp>
      <p:sp>
        <p:nvSpPr>
          <p:cNvPr id="19" name="הסבר: חץ למטה 18">
            <a:extLst>
              <a:ext uri="{FF2B5EF4-FFF2-40B4-BE49-F238E27FC236}">
                <a16:creationId xmlns:a16="http://schemas.microsoft.com/office/drawing/2014/main" id="{C2E0D60E-2DFB-4872-B750-C65A923A8D96}"/>
              </a:ext>
            </a:extLst>
          </p:cNvPr>
          <p:cNvSpPr/>
          <p:nvPr/>
        </p:nvSpPr>
        <p:spPr>
          <a:xfrm>
            <a:off x="10077254" y="1461490"/>
            <a:ext cx="2114746" cy="1676975"/>
          </a:xfrm>
          <a:prstGeom prst="downArrowCallou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הראשון</a:t>
            </a:r>
          </a:p>
          <a:p>
            <a:pPr algn="ctr"/>
            <a:r>
              <a:rPr lang="he-IL" sz="1600" dirty="0">
                <a:solidFill>
                  <a:schemeClr val="bg1">
                    <a:lumMod val="65000"/>
                  </a:schemeClr>
                </a:solidFill>
                <a:effectLst>
                  <a:outerShdw blurRad="50800" dist="38100" dir="8100000" algn="tr" rotWithShape="0">
                    <a:prstClr val="black">
                      <a:alpha val="40000"/>
                    </a:prstClr>
                  </a:outerShdw>
                </a:effectLst>
              </a:rPr>
              <a:t>היפים בטבע</a:t>
            </a:r>
          </a:p>
          <a:p>
            <a:pPr algn="ctr"/>
            <a:r>
              <a:rPr lang="he-IL" sz="1200" dirty="0">
                <a:solidFill>
                  <a:schemeClr val="bg1">
                    <a:lumMod val="65000"/>
                  </a:schemeClr>
                </a:solidFill>
                <a:effectLst>
                  <a:outerShdw blurRad="50800" dist="38100" dir="8100000" algn="tr" rotWithShape="0">
                    <a:prstClr val="black">
                      <a:alpha val="40000"/>
                    </a:prstClr>
                  </a:outerShdw>
                </a:effectLst>
              </a:rPr>
              <a:t>1964—אמצע ה-1970' </a:t>
            </a:r>
            <a:endParaRPr lang="he-IL" sz="1200" dirty="0">
              <a:effectLst>
                <a:outerShdw blurRad="50800" dist="38100" dir="8100000" algn="tr" rotWithShape="0">
                  <a:prstClr val="black">
                    <a:alpha val="40000"/>
                  </a:prstClr>
                </a:outerShdw>
              </a:effectLst>
            </a:endParaRPr>
          </a:p>
        </p:txBody>
      </p:sp>
      <p:sp>
        <p:nvSpPr>
          <p:cNvPr id="20" name="הסבר: חץ למטה 19">
            <a:extLst>
              <a:ext uri="{FF2B5EF4-FFF2-40B4-BE49-F238E27FC236}">
                <a16:creationId xmlns:a16="http://schemas.microsoft.com/office/drawing/2014/main" id="{4080ED77-5106-455F-A3F9-FB40F18258D6}"/>
              </a:ext>
            </a:extLst>
          </p:cNvPr>
          <p:cNvSpPr/>
          <p:nvPr/>
        </p:nvSpPr>
        <p:spPr>
          <a:xfrm>
            <a:off x="10077254" y="1"/>
            <a:ext cx="2114746" cy="1676975"/>
          </a:xfrm>
          <a:prstGeom prst="downArrowCallou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innerShdw blurRad="63500" dist="50800" dir="13500000">
                    <a:prstClr val="black">
                      <a:alpha val="50000"/>
                    </a:prstClr>
                  </a:innerShdw>
                </a:effectLst>
              </a:rPr>
              <a:t>פתיח</a:t>
            </a:r>
          </a:p>
        </p:txBody>
      </p:sp>
      <p:pic>
        <p:nvPicPr>
          <p:cNvPr id="10" name="תמונה 9" descr="20191129_124828.jpg"/>
          <p:cNvPicPr>
            <a:picLocks noChangeAspect="1"/>
          </p:cNvPicPr>
          <p:nvPr/>
        </p:nvPicPr>
        <p:blipFill>
          <a:blip r:embed="rId2" cstate="print"/>
          <a:stretch>
            <a:fillRect/>
          </a:stretch>
        </p:blipFill>
        <p:spPr>
          <a:xfrm>
            <a:off x="1071907" y="1311964"/>
            <a:ext cx="3748893" cy="4998525"/>
          </a:xfrm>
          <a:prstGeom prst="rect">
            <a:avLst/>
          </a:prstGeom>
        </p:spPr>
      </p:pic>
      <p:pic>
        <p:nvPicPr>
          <p:cNvPr id="12" name="תמונה 11" descr="1.jpg"/>
          <p:cNvPicPr>
            <a:picLocks noChangeAspect="1"/>
          </p:cNvPicPr>
          <p:nvPr/>
        </p:nvPicPr>
        <p:blipFill>
          <a:blip r:embed="rId3" cstate="print"/>
          <a:stretch>
            <a:fillRect/>
          </a:stretch>
        </p:blipFill>
        <p:spPr>
          <a:xfrm>
            <a:off x="5516838" y="1332266"/>
            <a:ext cx="3873705" cy="4978223"/>
          </a:xfrm>
          <a:prstGeom prst="rect">
            <a:avLst/>
          </a:prstGeom>
        </p:spPr>
      </p:pic>
      <p:sp>
        <p:nvSpPr>
          <p:cNvPr id="11" name="TextBox 6">
            <a:extLst>
              <a:ext uri="{FF2B5EF4-FFF2-40B4-BE49-F238E27FC236}">
                <a16:creationId xmlns:a16="http://schemas.microsoft.com/office/drawing/2014/main" id="{4A0B6285-66FD-4250-8595-732074AF8DB5}"/>
              </a:ext>
            </a:extLst>
          </p:cNvPr>
          <p:cNvSpPr txBox="1"/>
          <p:nvPr/>
        </p:nvSpPr>
        <p:spPr>
          <a:xfrm>
            <a:off x="4854101" y="53062"/>
            <a:ext cx="5032252" cy="584775"/>
          </a:xfrm>
          <a:prstGeom prst="rect">
            <a:avLst/>
          </a:prstGeom>
          <a:noFill/>
        </p:spPr>
        <p:txBody>
          <a:bodyPr wrap="square" rtlCol="1">
            <a:spAutoFit/>
          </a:bodyPr>
          <a:lstStyle/>
          <a:p>
            <a:r>
              <a:rPr lang="he-IL" sz="3200" b="1" dirty="0">
                <a:effectLst>
                  <a:outerShdw blurRad="38100" dist="38100" dir="2700000" algn="tl">
                    <a:srgbClr val="000000">
                      <a:alpha val="43137"/>
                    </a:srgbClr>
                  </a:outerShdw>
                </a:effectLst>
              </a:rPr>
              <a:t>אתר השחזור כיום</a:t>
            </a:r>
          </a:p>
        </p:txBody>
      </p:sp>
      <p:sp>
        <p:nvSpPr>
          <p:cNvPr id="13" name="TextBox 6">
            <a:extLst>
              <a:ext uri="{FF2B5EF4-FFF2-40B4-BE49-F238E27FC236}">
                <a16:creationId xmlns:a16="http://schemas.microsoft.com/office/drawing/2014/main" id="{68D71D16-E005-48BC-8E19-DE501C4CA7F5}"/>
              </a:ext>
            </a:extLst>
          </p:cNvPr>
          <p:cNvSpPr txBox="1"/>
          <p:nvPr/>
        </p:nvSpPr>
        <p:spPr>
          <a:xfrm>
            <a:off x="3044259" y="53062"/>
            <a:ext cx="3288939" cy="584775"/>
          </a:xfrm>
          <a:prstGeom prst="rect">
            <a:avLst/>
          </a:prstGeom>
          <a:noFill/>
        </p:spPr>
        <p:txBody>
          <a:bodyPr wrap="square" rtlCol="1">
            <a:spAutoFit/>
          </a:bodyPr>
          <a:lstStyle/>
          <a:p>
            <a:r>
              <a:rPr lang="he-IL" sz="3200" b="1" dirty="0">
                <a:effectLst>
                  <a:outerShdw blurRad="38100" dist="38100" dir="2700000" algn="tl">
                    <a:srgbClr val="000000">
                      <a:alpha val="43137"/>
                    </a:srgbClr>
                  </a:outerShdw>
                </a:effectLst>
              </a:rPr>
              <a:t>–  הנרטיב הציוני</a:t>
            </a:r>
          </a:p>
        </p:txBody>
      </p:sp>
    </p:spTree>
    <p:extLst>
      <p:ext uri="{BB962C8B-B14F-4D97-AF65-F5344CB8AC3E}">
        <p14:creationId xmlns:p14="http://schemas.microsoft.com/office/powerpoint/2010/main" val="2204743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47"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2" fill="hold" grpId="1" nodeType="after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1500"/>
                                        <p:tgtEl>
                                          <p:spTgt spid="13"/>
                                        </p:tgtEl>
                                      </p:cBhvr>
                                    </p:animEffect>
                                  </p:childTnLst>
                                </p:cTn>
                              </p:par>
                            </p:childTnLst>
                          </p:cTn>
                        </p:par>
                        <p:par>
                          <p:cTn id="17" fill="hold">
                            <p:stCondLst>
                              <p:cond delay="275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2000"/>
                                        <p:tgtEl>
                                          <p:spTgt spid="12"/>
                                        </p:tgtEl>
                                      </p:cBhvr>
                                    </p:animEffect>
                                  </p:childTnLst>
                                </p:cTn>
                              </p:par>
                              <p:par>
                                <p:cTn id="21" presetID="22"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2" nodeType="clickEffect">
                                  <p:stCondLst>
                                    <p:cond delay="0"/>
                                  </p:stCondLst>
                                  <p:childTnLst>
                                    <p:animEffect transition="out" filter="fade">
                                      <p:cBhvr>
                                        <p:cTn id="27" dur="1000"/>
                                        <p:tgtEl>
                                          <p:spTgt spid="13"/>
                                        </p:tgtEl>
                                      </p:cBhvr>
                                    </p:animEffect>
                                    <p:anim calcmode="lin" valueType="num">
                                      <p:cBhvr>
                                        <p:cTn id="28" dur="1000"/>
                                        <p:tgtEl>
                                          <p:spTgt spid="13"/>
                                        </p:tgtEl>
                                        <p:attrNameLst>
                                          <p:attrName>ppt_x</p:attrName>
                                        </p:attrNameLst>
                                      </p:cBhvr>
                                      <p:tavLst>
                                        <p:tav tm="0">
                                          <p:val>
                                            <p:strVal val="ppt_x"/>
                                          </p:val>
                                        </p:tav>
                                        <p:tav tm="100000">
                                          <p:val>
                                            <p:strVal val="ppt_x"/>
                                          </p:val>
                                        </p:tav>
                                      </p:tavLst>
                                    </p:anim>
                                    <p:anim calcmode="lin" valueType="num">
                                      <p:cBhvr>
                                        <p:cTn id="29" dur="1000"/>
                                        <p:tgtEl>
                                          <p:spTgt spid="13"/>
                                        </p:tgtEl>
                                        <p:attrNameLst>
                                          <p:attrName>ppt_y</p:attrName>
                                        </p:attrNameLst>
                                      </p:cBhvr>
                                      <p:tavLst>
                                        <p:tav tm="0">
                                          <p:val>
                                            <p:strVal val="ppt_y"/>
                                          </p:val>
                                        </p:tav>
                                        <p:tav tm="100000">
                                          <p:val>
                                            <p:strVal val="ppt_y+.1"/>
                                          </p:val>
                                        </p:tav>
                                      </p:tavLst>
                                    </p:anim>
                                    <p:set>
                                      <p:cBhvr>
                                        <p:cTn id="30" dur="1" fill="hold">
                                          <p:stCondLst>
                                            <p:cond delay="999"/>
                                          </p:stCondLst>
                                        </p:cTn>
                                        <p:tgtEl>
                                          <p:spTgt spid="13"/>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1000"/>
                                        <p:tgtEl>
                                          <p:spTgt spid="12"/>
                                        </p:tgtEl>
                                      </p:cBhvr>
                                    </p:animEffect>
                                    <p:anim calcmode="lin" valueType="num">
                                      <p:cBhvr>
                                        <p:cTn id="33" dur="1000"/>
                                        <p:tgtEl>
                                          <p:spTgt spid="12"/>
                                        </p:tgtEl>
                                        <p:attrNameLst>
                                          <p:attrName>ppt_x</p:attrName>
                                        </p:attrNameLst>
                                      </p:cBhvr>
                                      <p:tavLst>
                                        <p:tav tm="0">
                                          <p:val>
                                            <p:strVal val="ppt_x"/>
                                          </p:val>
                                        </p:tav>
                                        <p:tav tm="100000">
                                          <p:val>
                                            <p:strVal val="ppt_x"/>
                                          </p:val>
                                        </p:tav>
                                      </p:tavLst>
                                    </p:anim>
                                    <p:anim calcmode="lin" valueType="num">
                                      <p:cBhvr>
                                        <p:cTn id="34" dur="1000"/>
                                        <p:tgtEl>
                                          <p:spTgt spid="12"/>
                                        </p:tgtEl>
                                        <p:attrNameLst>
                                          <p:attrName>ppt_y</p:attrName>
                                        </p:attrNameLst>
                                      </p:cBhvr>
                                      <p:tavLst>
                                        <p:tav tm="0">
                                          <p:val>
                                            <p:strVal val="ppt_y"/>
                                          </p:val>
                                        </p:tav>
                                        <p:tav tm="100000">
                                          <p:val>
                                            <p:strVal val="ppt_y+.1"/>
                                          </p:val>
                                        </p:tav>
                                      </p:tavLst>
                                    </p:anim>
                                    <p:set>
                                      <p:cBhvr>
                                        <p:cTn id="35" dur="1" fill="hold">
                                          <p:stCondLst>
                                            <p:cond delay="999"/>
                                          </p:stCondLst>
                                        </p:cTn>
                                        <p:tgtEl>
                                          <p:spTgt spid="12"/>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10"/>
                                        </p:tgtEl>
                                      </p:cBhvr>
                                    </p:animEffect>
                                    <p:anim calcmode="lin" valueType="num">
                                      <p:cBhvr>
                                        <p:cTn id="38" dur="1000"/>
                                        <p:tgtEl>
                                          <p:spTgt spid="10"/>
                                        </p:tgtEl>
                                        <p:attrNameLst>
                                          <p:attrName>ppt_x</p:attrName>
                                        </p:attrNameLst>
                                      </p:cBhvr>
                                      <p:tavLst>
                                        <p:tav tm="0">
                                          <p:val>
                                            <p:strVal val="ppt_x"/>
                                          </p:val>
                                        </p:tav>
                                        <p:tav tm="100000">
                                          <p:val>
                                            <p:strVal val="ppt_x"/>
                                          </p:val>
                                        </p:tav>
                                      </p:tavLst>
                                    </p:anim>
                                    <p:anim calcmode="lin" valueType="num">
                                      <p:cBhvr>
                                        <p:cTn id="39" dur="1000"/>
                                        <p:tgtEl>
                                          <p:spTgt spid="10"/>
                                        </p:tgtEl>
                                        <p:attrNameLst>
                                          <p:attrName>ppt_y</p:attrName>
                                        </p:attrNameLst>
                                      </p:cBhvr>
                                      <p:tavLst>
                                        <p:tav tm="0">
                                          <p:val>
                                            <p:strVal val="ppt_y"/>
                                          </p:val>
                                        </p:tav>
                                        <p:tav tm="100000">
                                          <p:val>
                                            <p:strVal val="ppt_y+.1"/>
                                          </p:val>
                                        </p:tav>
                                      </p:tavLst>
                                    </p:anim>
                                    <p:set>
                                      <p:cBhvr>
                                        <p:cTn id="40"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3" grpId="1"/>
      <p:bldP spid="13" grpId="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E1FD"/>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16EDD083-0BEB-49C7-AFB3-72CB4217195C}"/>
              </a:ext>
            </a:extLst>
          </p:cNvPr>
          <p:cNvSpPr/>
          <p:nvPr/>
        </p:nvSpPr>
        <p:spPr>
          <a:xfrm>
            <a:off x="10077254" y="5771868"/>
            <a:ext cx="2114746" cy="1085469"/>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0" dirty="0">
                <a:solidFill>
                  <a:schemeClr val="bg1">
                    <a:lumMod val="65000"/>
                  </a:schemeClr>
                </a:solidFill>
                <a:effectLst>
                  <a:outerShdw blurRad="50800" dist="38100" dir="8100000" algn="tr" rotWithShape="0">
                    <a:prstClr val="black">
                      <a:alpha val="40000"/>
                    </a:prstClr>
                  </a:outerShdw>
                </a:effectLst>
              </a:rPr>
              <a:t>מקור הצביון </a:t>
            </a:r>
            <a:r>
              <a:rPr lang="he-IL" sz="1600" dirty="0" err="1">
                <a:solidFill>
                  <a:schemeClr val="bg1">
                    <a:lumMod val="65000"/>
                  </a:schemeClr>
                </a:solidFill>
                <a:effectLst>
                  <a:outerShdw blurRad="50800" dist="38100" dir="8100000" algn="tr" rotWithShape="0">
                    <a:prstClr val="black">
                      <a:alpha val="40000"/>
                    </a:prstClr>
                  </a:outerShdw>
                </a:effectLst>
              </a:rPr>
              <a:t>ה'רוחניקי</a:t>
            </a:r>
            <a:r>
              <a:rPr lang="he-IL" sz="1600" dirty="0">
                <a:solidFill>
                  <a:schemeClr val="bg1">
                    <a:lumMod val="65000"/>
                  </a:schemeClr>
                </a:solidFill>
                <a:effectLst>
                  <a:outerShdw blurRad="50800" dist="38100" dir="8100000" algn="tr" rotWithShape="0">
                    <a:prstClr val="black">
                      <a:alpha val="40000"/>
                    </a:prstClr>
                  </a:outerShdw>
                </a:effectLst>
              </a:rPr>
              <a:t>' של ראש-פינה </a:t>
            </a:r>
          </a:p>
        </p:txBody>
      </p:sp>
      <p:sp>
        <p:nvSpPr>
          <p:cNvPr id="2" name="הסבר: חץ למטה 1">
            <a:extLst>
              <a:ext uri="{FF2B5EF4-FFF2-40B4-BE49-F238E27FC236}">
                <a16:creationId xmlns:a16="http://schemas.microsoft.com/office/drawing/2014/main" id="{A0578FF0-96AB-4C07-8DF3-BCB3C9FA4EFB}"/>
              </a:ext>
            </a:extLst>
          </p:cNvPr>
          <p:cNvSpPr/>
          <p:nvPr/>
        </p:nvSpPr>
        <p:spPr>
          <a:xfrm>
            <a:off x="10077254" y="4299625"/>
            <a:ext cx="2114746" cy="1676975"/>
          </a:xfrm>
          <a:prstGeom prst="downArrowCallout">
            <a:avLst/>
          </a:prstGeom>
          <a:solidFill>
            <a:schemeClr val="accent1">
              <a:lumMod val="75000"/>
            </a:schemeClr>
          </a:solidFill>
          <a:ln w="28575">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solidFill>
                <a:effectLst>
                  <a:glow rad="101600">
                    <a:schemeClr val="accent1">
                      <a:satMod val="175000"/>
                      <a:alpha val="40000"/>
                    </a:schemeClr>
                  </a:glow>
                  <a:innerShdw blurRad="63500" dist="50800" dir="13500000">
                    <a:prstClr val="black">
                      <a:alpha val="50000"/>
                    </a:prstClr>
                  </a:innerShdw>
                </a:effectLst>
              </a:rPr>
              <a:t>הגל השלישי</a:t>
            </a:r>
          </a:p>
          <a:p>
            <a:pPr algn="ctr"/>
            <a:r>
              <a:rPr lang="he-IL" sz="1600" dirty="0">
                <a:solidFill>
                  <a:schemeClr val="bg1"/>
                </a:solidFill>
                <a:effectLst>
                  <a:glow rad="101600">
                    <a:schemeClr val="accent1">
                      <a:satMod val="175000"/>
                      <a:alpha val="40000"/>
                    </a:schemeClr>
                  </a:glow>
                  <a:innerShdw blurRad="63500" dist="50800" dir="13500000">
                    <a:prstClr val="black">
                      <a:alpha val="50000"/>
                    </a:prstClr>
                  </a:innerShdw>
                </a:effectLst>
              </a:rPr>
              <a:t>רוחניות, תיירות ציונות</a:t>
            </a:r>
          </a:p>
          <a:p>
            <a:pPr algn="ctr"/>
            <a:r>
              <a:rPr lang="he-IL" sz="1200" dirty="0">
                <a:solidFill>
                  <a:schemeClr val="bg1"/>
                </a:solidFill>
                <a:effectLst>
                  <a:glow rad="101600">
                    <a:schemeClr val="accent1">
                      <a:satMod val="175000"/>
                      <a:alpha val="40000"/>
                    </a:schemeClr>
                  </a:glow>
                  <a:innerShdw blurRad="63500" dist="50800" dir="13500000">
                    <a:prstClr val="black">
                      <a:alpha val="50000"/>
                    </a:prstClr>
                  </a:innerShdw>
                </a:effectLst>
              </a:rPr>
              <a:t>סוף ה-1980' עד היום</a:t>
            </a:r>
          </a:p>
        </p:txBody>
      </p:sp>
      <p:sp>
        <p:nvSpPr>
          <p:cNvPr id="18" name="הסבר: חץ למטה 17">
            <a:extLst>
              <a:ext uri="{FF2B5EF4-FFF2-40B4-BE49-F238E27FC236}">
                <a16:creationId xmlns:a16="http://schemas.microsoft.com/office/drawing/2014/main" id="{BF6059CE-55B2-4F7A-B572-C75552D88A90}"/>
              </a:ext>
            </a:extLst>
          </p:cNvPr>
          <p:cNvSpPr/>
          <p:nvPr/>
        </p:nvSpPr>
        <p:spPr>
          <a:xfrm>
            <a:off x="10077254" y="2868034"/>
            <a:ext cx="2114746" cy="1676975"/>
          </a:xfrm>
          <a:prstGeom prst="downArrowCallou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השני</a:t>
            </a:r>
          </a:p>
          <a:p>
            <a:pPr algn="ctr"/>
            <a:r>
              <a:rPr lang="he-IL" sz="1600" dirty="0">
                <a:solidFill>
                  <a:schemeClr val="bg1">
                    <a:lumMod val="65000"/>
                  </a:schemeClr>
                </a:solidFill>
                <a:effectLst>
                  <a:outerShdw blurRad="50800" dist="38100" dir="8100000" algn="tr" rotWithShape="0">
                    <a:prstClr val="black">
                      <a:alpha val="40000"/>
                    </a:prstClr>
                  </a:outerShdw>
                </a:effectLst>
              </a:rPr>
              <a:t>התמסדות ולימוד רוחני</a:t>
            </a:r>
          </a:p>
          <a:p>
            <a:pPr algn="ctr"/>
            <a:r>
              <a:rPr lang="he-IL" sz="1200" dirty="0">
                <a:solidFill>
                  <a:schemeClr val="bg1">
                    <a:lumMod val="65000"/>
                  </a:schemeClr>
                </a:solidFill>
                <a:effectLst>
                  <a:outerShdw blurRad="50800" dist="38100" dir="8100000" algn="tr" rotWithShape="0">
                    <a:prstClr val="black">
                      <a:alpha val="40000"/>
                    </a:prstClr>
                  </a:outerShdw>
                </a:effectLst>
              </a:rPr>
              <a:t>אמצע ה-1970'—אמצע ה-1980'</a:t>
            </a:r>
          </a:p>
        </p:txBody>
      </p:sp>
      <p:sp>
        <p:nvSpPr>
          <p:cNvPr id="19" name="הסבר: חץ למטה 18">
            <a:extLst>
              <a:ext uri="{FF2B5EF4-FFF2-40B4-BE49-F238E27FC236}">
                <a16:creationId xmlns:a16="http://schemas.microsoft.com/office/drawing/2014/main" id="{C2E0D60E-2DFB-4872-B750-C65A923A8D96}"/>
              </a:ext>
            </a:extLst>
          </p:cNvPr>
          <p:cNvSpPr/>
          <p:nvPr/>
        </p:nvSpPr>
        <p:spPr>
          <a:xfrm>
            <a:off x="10077254" y="1461490"/>
            <a:ext cx="2114746" cy="1676975"/>
          </a:xfrm>
          <a:prstGeom prst="downArrowCallou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הראשון</a:t>
            </a:r>
          </a:p>
          <a:p>
            <a:pPr algn="ctr"/>
            <a:r>
              <a:rPr lang="he-IL" sz="1600" dirty="0">
                <a:solidFill>
                  <a:schemeClr val="bg1">
                    <a:lumMod val="65000"/>
                  </a:schemeClr>
                </a:solidFill>
                <a:effectLst>
                  <a:outerShdw blurRad="50800" dist="38100" dir="8100000" algn="tr" rotWithShape="0">
                    <a:prstClr val="black">
                      <a:alpha val="40000"/>
                    </a:prstClr>
                  </a:outerShdw>
                </a:effectLst>
              </a:rPr>
              <a:t>היפים בטבע</a:t>
            </a:r>
          </a:p>
          <a:p>
            <a:pPr algn="ctr"/>
            <a:r>
              <a:rPr lang="he-IL" sz="1200" dirty="0">
                <a:solidFill>
                  <a:schemeClr val="bg1">
                    <a:lumMod val="65000"/>
                  </a:schemeClr>
                </a:solidFill>
                <a:effectLst>
                  <a:outerShdw blurRad="50800" dist="38100" dir="8100000" algn="tr" rotWithShape="0">
                    <a:prstClr val="black">
                      <a:alpha val="40000"/>
                    </a:prstClr>
                  </a:outerShdw>
                </a:effectLst>
              </a:rPr>
              <a:t>1964—אמצע ה-1970' </a:t>
            </a:r>
            <a:endParaRPr lang="he-IL" sz="1200" dirty="0">
              <a:effectLst>
                <a:outerShdw blurRad="50800" dist="38100" dir="8100000" algn="tr" rotWithShape="0">
                  <a:prstClr val="black">
                    <a:alpha val="40000"/>
                  </a:prstClr>
                </a:outerShdw>
              </a:effectLst>
            </a:endParaRPr>
          </a:p>
        </p:txBody>
      </p:sp>
      <p:sp>
        <p:nvSpPr>
          <p:cNvPr id="20" name="הסבר: חץ למטה 19">
            <a:extLst>
              <a:ext uri="{FF2B5EF4-FFF2-40B4-BE49-F238E27FC236}">
                <a16:creationId xmlns:a16="http://schemas.microsoft.com/office/drawing/2014/main" id="{4080ED77-5106-455F-A3F9-FB40F18258D6}"/>
              </a:ext>
            </a:extLst>
          </p:cNvPr>
          <p:cNvSpPr/>
          <p:nvPr/>
        </p:nvSpPr>
        <p:spPr>
          <a:xfrm>
            <a:off x="10077254" y="1"/>
            <a:ext cx="2114746" cy="1676975"/>
          </a:xfrm>
          <a:prstGeom prst="downArrowCallou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innerShdw blurRad="63500" dist="50800" dir="13500000">
                    <a:prstClr val="black">
                      <a:alpha val="50000"/>
                    </a:prstClr>
                  </a:innerShdw>
                </a:effectLst>
              </a:rPr>
              <a:t>פתיח</a:t>
            </a:r>
          </a:p>
        </p:txBody>
      </p:sp>
      <p:pic>
        <p:nvPicPr>
          <p:cNvPr id="13" name="תמונה 12" descr="20191129_124202.jpg"/>
          <p:cNvPicPr>
            <a:picLocks noChangeAspect="1"/>
          </p:cNvPicPr>
          <p:nvPr/>
        </p:nvPicPr>
        <p:blipFill>
          <a:blip r:embed="rId2" cstate="print"/>
          <a:stretch>
            <a:fillRect/>
          </a:stretch>
        </p:blipFill>
        <p:spPr>
          <a:xfrm>
            <a:off x="45355" y="995773"/>
            <a:ext cx="6497831" cy="4873371"/>
          </a:xfrm>
          <a:prstGeom prst="rect">
            <a:avLst/>
          </a:prstGeom>
        </p:spPr>
      </p:pic>
      <p:pic>
        <p:nvPicPr>
          <p:cNvPr id="17" name="Picture 16"/>
          <p:cNvPicPr/>
          <p:nvPr/>
        </p:nvPicPr>
        <p:blipFill>
          <a:blip r:embed="rId3" cstate="print">
            <a:lum contrast="30000"/>
            <a:extLst>
              <a:ext uri="{BEBA8EAE-BF5A-486C-A8C5-ECC9F3942E4B}">
                <a14:imgProps xmlns:a14="http://schemas.microsoft.com/office/drawing/2010/main">
                  <a14:imgLayer r:embed="rId4">
                    <a14:imgEffect>
                      <a14:sharpenSoften amount="50000"/>
                    </a14:imgEffect>
                  </a14:imgLayer>
                </a14:imgProps>
              </a:ext>
            </a:extLst>
          </a:blip>
          <a:srcRect l="63836" t="4215"/>
          <a:stretch>
            <a:fillRect/>
          </a:stretch>
        </p:blipFill>
        <p:spPr>
          <a:xfrm>
            <a:off x="6655979" y="995774"/>
            <a:ext cx="3230379" cy="5078103"/>
          </a:xfrm>
          <a:prstGeom prst="rect">
            <a:avLst/>
          </a:prstGeom>
        </p:spPr>
      </p:pic>
      <p:sp>
        <p:nvSpPr>
          <p:cNvPr id="10" name="TextBox 6">
            <a:extLst>
              <a:ext uri="{FF2B5EF4-FFF2-40B4-BE49-F238E27FC236}">
                <a16:creationId xmlns:a16="http://schemas.microsoft.com/office/drawing/2014/main" id="{3B213149-50BB-4222-88A8-E2410CBD6215}"/>
              </a:ext>
            </a:extLst>
          </p:cNvPr>
          <p:cNvSpPr txBox="1"/>
          <p:nvPr/>
        </p:nvSpPr>
        <p:spPr>
          <a:xfrm>
            <a:off x="4854106" y="43334"/>
            <a:ext cx="5032252" cy="584775"/>
          </a:xfrm>
          <a:prstGeom prst="rect">
            <a:avLst/>
          </a:prstGeom>
          <a:noFill/>
        </p:spPr>
        <p:txBody>
          <a:bodyPr wrap="square" rtlCol="1">
            <a:spAutoFit/>
          </a:bodyPr>
          <a:lstStyle/>
          <a:p>
            <a:r>
              <a:rPr lang="he-IL" sz="3200" b="1" dirty="0">
                <a:effectLst>
                  <a:outerShdw blurRad="38100" dist="38100" dir="2700000" algn="tl">
                    <a:srgbClr val="000000">
                      <a:alpha val="43137"/>
                    </a:srgbClr>
                  </a:outerShdw>
                </a:effectLst>
              </a:rPr>
              <a:t>אתר השחזור כיום</a:t>
            </a:r>
          </a:p>
        </p:txBody>
      </p:sp>
      <p:sp>
        <p:nvSpPr>
          <p:cNvPr id="11" name="TextBox 6">
            <a:extLst>
              <a:ext uri="{FF2B5EF4-FFF2-40B4-BE49-F238E27FC236}">
                <a16:creationId xmlns:a16="http://schemas.microsoft.com/office/drawing/2014/main" id="{006605B7-5AA9-4BE9-8A0B-1D64B6FAD187}"/>
              </a:ext>
            </a:extLst>
          </p:cNvPr>
          <p:cNvSpPr txBox="1"/>
          <p:nvPr/>
        </p:nvSpPr>
        <p:spPr>
          <a:xfrm>
            <a:off x="-48637" y="53062"/>
            <a:ext cx="6397557" cy="584775"/>
          </a:xfrm>
          <a:prstGeom prst="rect">
            <a:avLst/>
          </a:prstGeom>
          <a:noFill/>
        </p:spPr>
        <p:txBody>
          <a:bodyPr wrap="square" rtlCol="1">
            <a:spAutoFit/>
          </a:bodyPr>
          <a:lstStyle/>
          <a:p>
            <a:r>
              <a:rPr lang="he-IL" sz="3200" b="1" dirty="0">
                <a:effectLst>
                  <a:outerShdw blurRad="38100" dist="38100" dir="2700000" algn="tl">
                    <a:srgbClr val="000000">
                      <a:alpha val="43137"/>
                    </a:srgbClr>
                  </a:outerShdw>
                </a:effectLst>
              </a:rPr>
              <a:t>–  עלון עמותת השחזור ובית פרופ' מר</a:t>
            </a:r>
          </a:p>
        </p:txBody>
      </p:sp>
    </p:spTree>
    <p:extLst>
      <p:ext uri="{BB962C8B-B14F-4D97-AF65-F5344CB8AC3E}">
        <p14:creationId xmlns:p14="http://schemas.microsoft.com/office/powerpoint/2010/main" val="2204743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500"/>
                                        <p:tgtEl>
                                          <p:spTgt spid="11"/>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2000"/>
                                        <p:tgtEl>
                                          <p:spTgt spid="17"/>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2" nodeType="clickEffect">
                                  <p:stCondLst>
                                    <p:cond delay="0"/>
                                  </p:stCondLst>
                                  <p:childTnLst>
                                    <p:animEffect transition="out" filter="fade">
                                      <p:cBhvr>
                                        <p:cTn id="18" dur="1000"/>
                                        <p:tgtEl>
                                          <p:spTgt spid="11"/>
                                        </p:tgtEl>
                                      </p:cBhvr>
                                    </p:animEffect>
                                    <p:anim calcmode="lin" valueType="num">
                                      <p:cBhvr>
                                        <p:cTn id="19" dur="1000"/>
                                        <p:tgtEl>
                                          <p:spTgt spid="11"/>
                                        </p:tgtEl>
                                        <p:attrNameLst>
                                          <p:attrName>ppt_x</p:attrName>
                                        </p:attrNameLst>
                                      </p:cBhvr>
                                      <p:tavLst>
                                        <p:tav tm="0">
                                          <p:val>
                                            <p:strVal val="ppt_x"/>
                                          </p:val>
                                        </p:tav>
                                        <p:tav tm="100000">
                                          <p:val>
                                            <p:strVal val="ppt_x"/>
                                          </p:val>
                                        </p:tav>
                                      </p:tavLst>
                                    </p:anim>
                                    <p:anim calcmode="lin" valueType="num">
                                      <p:cBhvr>
                                        <p:cTn id="20" dur="1000"/>
                                        <p:tgtEl>
                                          <p:spTgt spid="11"/>
                                        </p:tgtEl>
                                        <p:attrNameLst>
                                          <p:attrName>ppt_y</p:attrName>
                                        </p:attrNameLst>
                                      </p:cBhvr>
                                      <p:tavLst>
                                        <p:tav tm="0">
                                          <p:val>
                                            <p:strVal val="ppt_y"/>
                                          </p:val>
                                        </p:tav>
                                        <p:tav tm="100000">
                                          <p:val>
                                            <p:strVal val="ppt_y+.1"/>
                                          </p:val>
                                        </p:tav>
                                      </p:tavLst>
                                    </p:anim>
                                    <p:set>
                                      <p:cBhvr>
                                        <p:cTn id="21" dur="1" fill="hold">
                                          <p:stCondLst>
                                            <p:cond delay="999"/>
                                          </p:stCondLst>
                                        </p:cTn>
                                        <p:tgtEl>
                                          <p:spTgt spid="11"/>
                                        </p:tgtEl>
                                        <p:attrNameLst>
                                          <p:attrName>style.visibility</p:attrName>
                                        </p:attrNameLst>
                                      </p:cBhvr>
                                      <p:to>
                                        <p:strVal val="hidden"/>
                                      </p:to>
                                    </p:set>
                                  </p:childTnLst>
                                </p:cTn>
                              </p:par>
                              <p:par>
                                <p:cTn id="22" presetID="42" presetClass="exit" presetSubtype="0" fill="hold" nodeType="withEffect">
                                  <p:stCondLst>
                                    <p:cond delay="0"/>
                                  </p:stCondLst>
                                  <p:childTnLst>
                                    <p:animEffect transition="out" filter="fade">
                                      <p:cBhvr>
                                        <p:cTn id="23" dur="1000"/>
                                        <p:tgtEl>
                                          <p:spTgt spid="17"/>
                                        </p:tgtEl>
                                      </p:cBhvr>
                                    </p:animEffect>
                                    <p:anim calcmode="lin" valueType="num">
                                      <p:cBhvr>
                                        <p:cTn id="24" dur="1000"/>
                                        <p:tgtEl>
                                          <p:spTgt spid="17"/>
                                        </p:tgtEl>
                                        <p:attrNameLst>
                                          <p:attrName>ppt_x</p:attrName>
                                        </p:attrNameLst>
                                      </p:cBhvr>
                                      <p:tavLst>
                                        <p:tav tm="0">
                                          <p:val>
                                            <p:strVal val="ppt_x"/>
                                          </p:val>
                                        </p:tav>
                                        <p:tav tm="100000">
                                          <p:val>
                                            <p:strVal val="ppt_x"/>
                                          </p:val>
                                        </p:tav>
                                      </p:tavLst>
                                    </p:anim>
                                    <p:anim calcmode="lin" valueType="num">
                                      <p:cBhvr>
                                        <p:cTn id="25" dur="1000"/>
                                        <p:tgtEl>
                                          <p:spTgt spid="17"/>
                                        </p:tgtEl>
                                        <p:attrNameLst>
                                          <p:attrName>ppt_y</p:attrName>
                                        </p:attrNameLst>
                                      </p:cBhvr>
                                      <p:tavLst>
                                        <p:tav tm="0">
                                          <p:val>
                                            <p:strVal val="ppt_y"/>
                                          </p:val>
                                        </p:tav>
                                        <p:tav tm="100000">
                                          <p:val>
                                            <p:strVal val="ppt_y+.1"/>
                                          </p:val>
                                        </p:tav>
                                      </p:tavLst>
                                    </p:anim>
                                    <p:set>
                                      <p:cBhvr>
                                        <p:cTn id="26" dur="1" fill="hold">
                                          <p:stCondLst>
                                            <p:cond delay="999"/>
                                          </p:stCondLst>
                                        </p:cTn>
                                        <p:tgtEl>
                                          <p:spTgt spid="17"/>
                                        </p:tgtEl>
                                        <p:attrNameLst>
                                          <p:attrName>style.visibility</p:attrName>
                                        </p:attrNameLst>
                                      </p:cBhvr>
                                      <p:to>
                                        <p:strVal val="hidden"/>
                                      </p:to>
                                    </p:set>
                                  </p:childTnLst>
                                </p:cTn>
                              </p:par>
                              <p:par>
                                <p:cTn id="27" presetID="42" presetClass="exit" presetSubtype="0" fill="hold" nodeType="withEffect">
                                  <p:stCondLst>
                                    <p:cond delay="0"/>
                                  </p:stCondLst>
                                  <p:childTnLst>
                                    <p:animEffect transition="out" filter="fade">
                                      <p:cBhvr>
                                        <p:cTn id="28" dur="1000"/>
                                        <p:tgtEl>
                                          <p:spTgt spid="13"/>
                                        </p:tgtEl>
                                      </p:cBhvr>
                                    </p:animEffect>
                                    <p:anim calcmode="lin" valueType="num">
                                      <p:cBhvr>
                                        <p:cTn id="29" dur="1000"/>
                                        <p:tgtEl>
                                          <p:spTgt spid="13"/>
                                        </p:tgtEl>
                                        <p:attrNameLst>
                                          <p:attrName>ppt_x</p:attrName>
                                        </p:attrNameLst>
                                      </p:cBhvr>
                                      <p:tavLst>
                                        <p:tav tm="0">
                                          <p:val>
                                            <p:strVal val="ppt_x"/>
                                          </p:val>
                                        </p:tav>
                                        <p:tav tm="100000">
                                          <p:val>
                                            <p:strVal val="ppt_x"/>
                                          </p:val>
                                        </p:tav>
                                      </p:tavLst>
                                    </p:anim>
                                    <p:anim calcmode="lin" valueType="num">
                                      <p:cBhvr>
                                        <p:cTn id="30" dur="1000"/>
                                        <p:tgtEl>
                                          <p:spTgt spid="13"/>
                                        </p:tgtEl>
                                        <p:attrNameLst>
                                          <p:attrName>ppt_y</p:attrName>
                                        </p:attrNameLst>
                                      </p:cBhvr>
                                      <p:tavLst>
                                        <p:tav tm="0">
                                          <p:val>
                                            <p:strVal val="ppt_y"/>
                                          </p:val>
                                        </p:tav>
                                        <p:tav tm="100000">
                                          <p:val>
                                            <p:strVal val="ppt_y+.1"/>
                                          </p:val>
                                        </p:tav>
                                      </p:tavLst>
                                    </p:anim>
                                    <p:set>
                                      <p:cBhvr>
                                        <p:cTn id="31"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DE1FD"/>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16EDD083-0BEB-49C7-AFB3-72CB4217195C}"/>
              </a:ext>
            </a:extLst>
          </p:cNvPr>
          <p:cNvSpPr/>
          <p:nvPr/>
        </p:nvSpPr>
        <p:spPr>
          <a:xfrm>
            <a:off x="10077254" y="5771868"/>
            <a:ext cx="2114746" cy="1085469"/>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0" dirty="0">
                <a:solidFill>
                  <a:schemeClr val="bg1">
                    <a:lumMod val="65000"/>
                  </a:schemeClr>
                </a:solidFill>
                <a:effectLst>
                  <a:outerShdw blurRad="50800" dist="38100" dir="8100000" algn="tr" rotWithShape="0">
                    <a:prstClr val="black">
                      <a:alpha val="40000"/>
                    </a:prstClr>
                  </a:outerShdw>
                </a:effectLst>
              </a:rPr>
              <a:t>מקור הצביון </a:t>
            </a:r>
            <a:r>
              <a:rPr lang="he-IL" sz="1600" dirty="0" err="1">
                <a:solidFill>
                  <a:schemeClr val="bg1">
                    <a:lumMod val="65000"/>
                  </a:schemeClr>
                </a:solidFill>
                <a:effectLst>
                  <a:outerShdw blurRad="50800" dist="38100" dir="8100000" algn="tr" rotWithShape="0">
                    <a:prstClr val="black">
                      <a:alpha val="40000"/>
                    </a:prstClr>
                  </a:outerShdw>
                </a:effectLst>
              </a:rPr>
              <a:t>ה'רוחניקי</a:t>
            </a:r>
            <a:r>
              <a:rPr lang="he-IL" sz="1600" dirty="0">
                <a:solidFill>
                  <a:schemeClr val="bg1">
                    <a:lumMod val="65000"/>
                  </a:schemeClr>
                </a:solidFill>
                <a:effectLst>
                  <a:outerShdw blurRad="50800" dist="38100" dir="8100000" algn="tr" rotWithShape="0">
                    <a:prstClr val="black">
                      <a:alpha val="40000"/>
                    </a:prstClr>
                  </a:outerShdw>
                </a:effectLst>
              </a:rPr>
              <a:t>' של ראש-פינה </a:t>
            </a:r>
          </a:p>
        </p:txBody>
      </p:sp>
      <p:sp>
        <p:nvSpPr>
          <p:cNvPr id="2" name="הסבר: חץ למטה 1">
            <a:extLst>
              <a:ext uri="{FF2B5EF4-FFF2-40B4-BE49-F238E27FC236}">
                <a16:creationId xmlns:a16="http://schemas.microsoft.com/office/drawing/2014/main" id="{A0578FF0-96AB-4C07-8DF3-BCB3C9FA4EFB}"/>
              </a:ext>
            </a:extLst>
          </p:cNvPr>
          <p:cNvSpPr/>
          <p:nvPr/>
        </p:nvSpPr>
        <p:spPr>
          <a:xfrm>
            <a:off x="10077254" y="4299625"/>
            <a:ext cx="2114746" cy="1676975"/>
          </a:xfrm>
          <a:prstGeom prst="downArrowCallout">
            <a:avLst/>
          </a:prstGeom>
          <a:solidFill>
            <a:schemeClr val="accent1">
              <a:lumMod val="75000"/>
            </a:schemeClr>
          </a:solidFill>
          <a:ln w="28575">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solidFill>
                <a:effectLst>
                  <a:glow rad="101600">
                    <a:schemeClr val="accent1">
                      <a:satMod val="175000"/>
                      <a:alpha val="40000"/>
                    </a:schemeClr>
                  </a:glow>
                  <a:innerShdw blurRad="63500" dist="50800" dir="13500000">
                    <a:prstClr val="black">
                      <a:alpha val="50000"/>
                    </a:prstClr>
                  </a:innerShdw>
                </a:effectLst>
              </a:rPr>
              <a:t>הגל השלישי</a:t>
            </a:r>
          </a:p>
          <a:p>
            <a:pPr algn="ctr"/>
            <a:r>
              <a:rPr lang="he-IL" sz="1600" dirty="0">
                <a:solidFill>
                  <a:schemeClr val="bg1"/>
                </a:solidFill>
                <a:effectLst>
                  <a:glow rad="101600">
                    <a:schemeClr val="accent1">
                      <a:satMod val="175000"/>
                      <a:alpha val="40000"/>
                    </a:schemeClr>
                  </a:glow>
                  <a:innerShdw blurRad="63500" dist="50800" dir="13500000">
                    <a:prstClr val="black">
                      <a:alpha val="50000"/>
                    </a:prstClr>
                  </a:innerShdw>
                </a:effectLst>
              </a:rPr>
              <a:t>רוחניות, תיירות ציונות</a:t>
            </a:r>
          </a:p>
          <a:p>
            <a:pPr algn="ctr"/>
            <a:r>
              <a:rPr lang="he-IL" sz="1200" dirty="0">
                <a:solidFill>
                  <a:schemeClr val="bg1"/>
                </a:solidFill>
                <a:effectLst>
                  <a:glow rad="101600">
                    <a:schemeClr val="accent1">
                      <a:satMod val="175000"/>
                      <a:alpha val="40000"/>
                    </a:schemeClr>
                  </a:glow>
                  <a:innerShdw blurRad="63500" dist="50800" dir="13500000">
                    <a:prstClr val="black">
                      <a:alpha val="50000"/>
                    </a:prstClr>
                  </a:innerShdw>
                </a:effectLst>
              </a:rPr>
              <a:t>סוף ה-1980' עד היום</a:t>
            </a:r>
          </a:p>
        </p:txBody>
      </p:sp>
      <p:sp>
        <p:nvSpPr>
          <p:cNvPr id="18" name="הסבר: חץ למטה 17">
            <a:extLst>
              <a:ext uri="{FF2B5EF4-FFF2-40B4-BE49-F238E27FC236}">
                <a16:creationId xmlns:a16="http://schemas.microsoft.com/office/drawing/2014/main" id="{BF6059CE-55B2-4F7A-B572-C75552D88A90}"/>
              </a:ext>
            </a:extLst>
          </p:cNvPr>
          <p:cNvSpPr/>
          <p:nvPr/>
        </p:nvSpPr>
        <p:spPr>
          <a:xfrm>
            <a:off x="10077254" y="2868034"/>
            <a:ext cx="2114746" cy="1676975"/>
          </a:xfrm>
          <a:prstGeom prst="downArrowCallou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השני</a:t>
            </a:r>
          </a:p>
          <a:p>
            <a:pPr algn="ctr"/>
            <a:r>
              <a:rPr lang="he-IL" sz="1600" dirty="0">
                <a:solidFill>
                  <a:schemeClr val="bg1">
                    <a:lumMod val="65000"/>
                  </a:schemeClr>
                </a:solidFill>
                <a:effectLst>
                  <a:outerShdw blurRad="50800" dist="38100" dir="8100000" algn="tr" rotWithShape="0">
                    <a:prstClr val="black">
                      <a:alpha val="40000"/>
                    </a:prstClr>
                  </a:outerShdw>
                </a:effectLst>
              </a:rPr>
              <a:t>התמסדות ולימוד רוחני</a:t>
            </a:r>
          </a:p>
          <a:p>
            <a:pPr algn="ctr"/>
            <a:r>
              <a:rPr lang="he-IL" sz="1200" dirty="0">
                <a:solidFill>
                  <a:schemeClr val="bg1">
                    <a:lumMod val="65000"/>
                  </a:schemeClr>
                </a:solidFill>
                <a:effectLst>
                  <a:outerShdw blurRad="50800" dist="38100" dir="8100000" algn="tr" rotWithShape="0">
                    <a:prstClr val="black">
                      <a:alpha val="40000"/>
                    </a:prstClr>
                  </a:outerShdw>
                </a:effectLst>
              </a:rPr>
              <a:t>אמצע ה-1970'—אמצע ה-1980'</a:t>
            </a:r>
          </a:p>
        </p:txBody>
      </p:sp>
      <p:sp>
        <p:nvSpPr>
          <p:cNvPr id="19" name="הסבר: חץ למטה 18">
            <a:extLst>
              <a:ext uri="{FF2B5EF4-FFF2-40B4-BE49-F238E27FC236}">
                <a16:creationId xmlns:a16="http://schemas.microsoft.com/office/drawing/2014/main" id="{C2E0D60E-2DFB-4872-B750-C65A923A8D96}"/>
              </a:ext>
            </a:extLst>
          </p:cNvPr>
          <p:cNvSpPr/>
          <p:nvPr/>
        </p:nvSpPr>
        <p:spPr>
          <a:xfrm>
            <a:off x="10077254" y="1461490"/>
            <a:ext cx="2114746" cy="1676975"/>
          </a:xfrm>
          <a:prstGeom prst="downArrowCallou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הראשון</a:t>
            </a:r>
          </a:p>
          <a:p>
            <a:pPr algn="ctr"/>
            <a:r>
              <a:rPr lang="he-IL" sz="1600" dirty="0">
                <a:solidFill>
                  <a:schemeClr val="bg1">
                    <a:lumMod val="65000"/>
                  </a:schemeClr>
                </a:solidFill>
                <a:effectLst>
                  <a:outerShdw blurRad="50800" dist="38100" dir="8100000" algn="tr" rotWithShape="0">
                    <a:prstClr val="black">
                      <a:alpha val="40000"/>
                    </a:prstClr>
                  </a:outerShdw>
                </a:effectLst>
              </a:rPr>
              <a:t>היפים בטבע</a:t>
            </a:r>
          </a:p>
          <a:p>
            <a:pPr algn="ctr"/>
            <a:r>
              <a:rPr lang="he-IL" sz="1200" dirty="0">
                <a:solidFill>
                  <a:schemeClr val="bg1">
                    <a:lumMod val="65000"/>
                  </a:schemeClr>
                </a:solidFill>
                <a:effectLst>
                  <a:outerShdw blurRad="50800" dist="38100" dir="8100000" algn="tr" rotWithShape="0">
                    <a:prstClr val="black">
                      <a:alpha val="40000"/>
                    </a:prstClr>
                  </a:outerShdw>
                </a:effectLst>
              </a:rPr>
              <a:t>1964—אמצע ה-1970' </a:t>
            </a:r>
            <a:endParaRPr lang="he-IL" sz="1200" dirty="0">
              <a:effectLst>
                <a:outerShdw blurRad="50800" dist="38100" dir="8100000" algn="tr" rotWithShape="0">
                  <a:prstClr val="black">
                    <a:alpha val="40000"/>
                  </a:prstClr>
                </a:outerShdw>
              </a:effectLst>
            </a:endParaRPr>
          </a:p>
        </p:txBody>
      </p:sp>
      <p:sp>
        <p:nvSpPr>
          <p:cNvPr id="20" name="הסבר: חץ למטה 19">
            <a:extLst>
              <a:ext uri="{FF2B5EF4-FFF2-40B4-BE49-F238E27FC236}">
                <a16:creationId xmlns:a16="http://schemas.microsoft.com/office/drawing/2014/main" id="{4080ED77-5106-455F-A3F9-FB40F18258D6}"/>
              </a:ext>
            </a:extLst>
          </p:cNvPr>
          <p:cNvSpPr/>
          <p:nvPr/>
        </p:nvSpPr>
        <p:spPr>
          <a:xfrm>
            <a:off x="10077254" y="1"/>
            <a:ext cx="2114746" cy="1676975"/>
          </a:xfrm>
          <a:prstGeom prst="downArrowCallou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innerShdw blurRad="63500" dist="50800" dir="13500000">
                    <a:prstClr val="black">
                      <a:alpha val="50000"/>
                    </a:prstClr>
                  </a:innerShdw>
                </a:effectLst>
              </a:rPr>
              <a:t>פתיח</a:t>
            </a:r>
          </a:p>
        </p:txBody>
      </p:sp>
      <p:pic>
        <p:nvPicPr>
          <p:cNvPr id="16" name="תמונה 15" descr="20191129_125608.jpg"/>
          <p:cNvPicPr>
            <a:picLocks noChangeAspect="1"/>
          </p:cNvPicPr>
          <p:nvPr/>
        </p:nvPicPr>
        <p:blipFill>
          <a:blip r:embed="rId2" cstate="print"/>
          <a:stretch>
            <a:fillRect/>
          </a:stretch>
        </p:blipFill>
        <p:spPr>
          <a:xfrm>
            <a:off x="4651567" y="3612697"/>
            <a:ext cx="4173610" cy="3130208"/>
          </a:xfrm>
          <a:prstGeom prst="rect">
            <a:avLst/>
          </a:prstGeom>
        </p:spPr>
      </p:pic>
      <p:pic>
        <p:nvPicPr>
          <p:cNvPr id="21" name="תמונה 20" descr="20191129_125557.jpg"/>
          <p:cNvPicPr>
            <a:picLocks noChangeAspect="1"/>
          </p:cNvPicPr>
          <p:nvPr/>
        </p:nvPicPr>
        <p:blipFill>
          <a:blip r:embed="rId3" cstate="print"/>
          <a:stretch>
            <a:fillRect/>
          </a:stretch>
        </p:blipFill>
        <p:spPr>
          <a:xfrm>
            <a:off x="6935822" y="779348"/>
            <a:ext cx="2746192" cy="3661589"/>
          </a:xfrm>
          <a:prstGeom prst="rect">
            <a:avLst/>
          </a:prstGeom>
        </p:spPr>
      </p:pic>
      <p:pic>
        <p:nvPicPr>
          <p:cNvPr id="23" name="תמונה 22" descr="20191129_131245.jpg"/>
          <p:cNvPicPr>
            <a:picLocks noChangeAspect="1"/>
          </p:cNvPicPr>
          <p:nvPr/>
        </p:nvPicPr>
        <p:blipFill>
          <a:blip r:embed="rId4" cstate="print"/>
          <a:stretch>
            <a:fillRect/>
          </a:stretch>
        </p:blipFill>
        <p:spPr>
          <a:xfrm>
            <a:off x="203837" y="3587682"/>
            <a:ext cx="4173610" cy="3130207"/>
          </a:xfrm>
          <a:prstGeom prst="rect">
            <a:avLst/>
          </a:prstGeom>
        </p:spPr>
      </p:pic>
      <p:pic>
        <p:nvPicPr>
          <p:cNvPr id="24" name="תמונה 23" descr="20191129_131234.jpg"/>
          <p:cNvPicPr>
            <a:picLocks noChangeAspect="1"/>
          </p:cNvPicPr>
          <p:nvPr/>
        </p:nvPicPr>
        <p:blipFill>
          <a:blip r:embed="rId5" cstate="print"/>
          <a:stretch>
            <a:fillRect/>
          </a:stretch>
        </p:blipFill>
        <p:spPr>
          <a:xfrm>
            <a:off x="994291" y="757221"/>
            <a:ext cx="4100883" cy="3075662"/>
          </a:xfrm>
          <a:prstGeom prst="rect">
            <a:avLst/>
          </a:prstGeom>
        </p:spPr>
      </p:pic>
      <p:sp>
        <p:nvSpPr>
          <p:cNvPr id="12" name="TextBox 6">
            <a:extLst>
              <a:ext uri="{FF2B5EF4-FFF2-40B4-BE49-F238E27FC236}">
                <a16:creationId xmlns:a16="http://schemas.microsoft.com/office/drawing/2014/main" id="{846421F2-CC49-4A9B-AE0A-C6D15815F319}"/>
              </a:ext>
            </a:extLst>
          </p:cNvPr>
          <p:cNvSpPr txBox="1"/>
          <p:nvPr/>
        </p:nvSpPr>
        <p:spPr>
          <a:xfrm>
            <a:off x="4854106" y="43334"/>
            <a:ext cx="5032252" cy="584775"/>
          </a:xfrm>
          <a:prstGeom prst="rect">
            <a:avLst/>
          </a:prstGeom>
          <a:noFill/>
        </p:spPr>
        <p:txBody>
          <a:bodyPr wrap="square" rtlCol="1">
            <a:spAutoFit/>
          </a:bodyPr>
          <a:lstStyle/>
          <a:p>
            <a:r>
              <a:rPr lang="he-IL" sz="3200" b="1" dirty="0">
                <a:effectLst>
                  <a:outerShdw blurRad="38100" dist="38100" dir="2700000" algn="tl">
                    <a:srgbClr val="000000">
                      <a:alpha val="43137"/>
                    </a:srgbClr>
                  </a:outerShdw>
                </a:effectLst>
              </a:rPr>
              <a:t>אתר השחזור כיום</a:t>
            </a:r>
          </a:p>
        </p:txBody>
      </p:sp>
      <p:sp>
        <p:nvSpPr>
          <p:cNvPr id="13" name="TextBox 6">
            <a:extLst>
              <a:ext uri="{FF2B5EF4-FFF2-40B4-BE49-F238E27FC236}">
                <a16:creationId xmlns:a16="http://schemas.microsoft.com/office/drawing/2014/main" id="{D8A3AAFB-867B-47B9-98CF-FA5D32BBF49E}"/>
              </a:ext>
            </a:extLst>
          </p:cNvPr>
          <p:cNvSpPr txBox="1"/>
          <p:nvPr/>
        </p:nvSpPr>
        <p:spPr>
          <a:xfrm>
            <a:off x="-48637" y="53062"/>
            <a:ext cx="6397557" cy="584775"/>
          </a:xfrm>
          <a:prstGeom prst="rect">
            <a:avLst/>
          </a:prstGeom>
          <a:noFill/>
        </p:spPr>
        <p:txBody>
          <a:bodyPr wrap="square" rtlCol="1">
            <a:spAutoFit/>
          </a:bodyPr>
          <a:lstStyle/>
          <a:p>
            <a:r>
              <a:rPr lang="he-IL" sz="3200" b="1" dirty="0">
                <a:effectLst>
                  <a:outerShdw blurRad="38100" dist="38100" dir="2700000" algn="tl">
                    <a:srgbClr val="000000">
                      <a:alpha val="43137"/>
                    </a:srgbClr>
                  </a:outerShdw>
                </a:effectLst>
              </a:rPr>
              <a:t>–  שרידי תקופת ההיפים</a:t>
            </a:r>
          </a:p>
        </p:txBody>
      </p:sp>
    </p:spTree>
    <p:extLst>
      <p:ext uri="{BB962C8B-B14F-4D97-AF65-F5344CB8AC3E}">
        <p14:creationId xmlns:p14="http://schemas.microsoft.com/office/powerpoint/2010/main" val="2204743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500"/>
                                        <p:tgtEl>
                                          <p:spTgt spid="13"/>
                                        </p:tgtEl>
                                      </p:cBhvr>
                                    </p:animEffect>
                                  </p:childTnLst>
                                </p:cTn>
                              </p:par>
                            </p:childTnLst>
                          </p:cTn>
                        </p:par>
                        <p:par>
                          <p:cTn id="8" fill="hold">
                            <p:stCondLst>
                              <p:cond delay="175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1500"/>
                                        <p:tgtEl>
                                          <p:spTgt spid="24"/>
                                        </p:tgtEl>
                                      </p:cBhvr>
                                    </p:animEffect>
                                  </p:childTnLst>
                                </p:cTn>
                              </p:par>
                            </p:childTnLst>
                          </p:cTn>
                        </p:par>
                        <p:par>
                          <p:cTn id="12" fill="hold">
                            <p:stCondLst>
                              <p:cond delay="3250"/>
                            </p:stCondLst>
                            <p:childTnLst>
                              <p:par>
                                <p:cTn id="13" presetID="22" presetClass="entr" presetSubtype="1"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1500"/>
                                        <p:tgtEl>
                                          <p:spTgt spid="23"/>
                                        </p:tgtEl>
                                      </p:cBhvr>
                                    </p:animEffect>
                                  </p:childTnLst>
                                </p:cTn>
                              </p:par>
                            </p:childTnLst>
                          </p:cTn>
                        </p:par>
                        <p:par>
                          <p:cTn id="16" fill="hold">
                            <p:stCondLst>
                              <p:cond delay="475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1500"/>
                                        <p:tgtEl>
                                          <p:spTgt spid="16"/>
                                        </p:tgtEl>
                                      </p:cBhvr>
                                    </p:animEffect>
                                  </p:childTnLst>
                                </p:cTn>
                              </p:par>
                            </p:childTnLst>
                          </p:cTn>
                        </p:par>
                        <p:par>
                          <p:cTn id="20" fill="hold">
                            <p:stCondLst>
                              <p:cond delay="6250"/>
                            </p:stCondLst>
                            <p:childTnLst>
                              <p:par>
                                <p:cTn id="21" presetID="22" presetClass="entr" presetSubtype="1"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1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12"/>
                                        </p:tgtEl>
                                      </p:cBhvr>
                                    </p:animEffect>
                                    <p:anim calcmode="lin" valueType="num">
                                      <p:cBhvr>
                                        <p:cTn id="28" dur="1000"/>
                                        <p:tgtEl>
                                          <p:spTgt spid="12"/>
                                        </p:tgtEl>
                                        <p:attrNameLst>
                                          <p:attrName>ppt_x</p:attrName>
                                        </p:attrNameLst>
                                      </p:cBhvr>
                                      <p:tavLst>
                                        <p:tav tm="0">
                                          <p:val>
                                            <p:strVal val="ppt_x"/>
                                          </p:val>
                                        </p:tav>
                                        <p:tav tm="100000">
                                          <p:val>
                                            <p:strVal val="ppt_x"/>
                                          </p:val>
                                        </p:tav>
                                      </p:tavLst>
                                    </p:anim>
                                    <p:anim calcmode="lin" valueType="num">
                                      <p:cBhvr>
                                        <p:cTn id="29" dur="1000"/>
                                        <p:tgtEl>
                                          <p:spTgt spid="12"/>
                                        </p:tgtEl>
                                        <p:attrNameLst>
                                          <p:attrName>ppt_y</p:attrName>
                                        </p:attrNameLst>
                                      </p:cBhvr>
                                      <p:tavLst>
                                        <p:tav tm="0">
                                          <p:val>
                                            <p:strVal val="ppt_y"/>
                                          </p:val>
                                        </p:tav>
                                        <p:tav tm="100000">
                                          <p:val>
                                            <p:strVal val="ppt_y+.1"/>
                                          </p:val>
                                        </p:tav>
                                      </p:tavLst>
                                    </p:anim>
                                    <p:set>
                                      <p:cBhvr>
                                        <p:cTn id="30" dur="1" fill="hold">
                                          <p:stCondLst>
                                            <p:cond delay="999"/>
                                          </p:stCondLst>
                                        </p:cTn>
                                        <p:tgtEl>
                                          <p:spTgt spid="12"/>
                                        </p:tgtEl>
                                        <p:attrNameLst>
                                          <p:attrName>style.visibility</p:attrName>
                                        </p:attrNameLst>
                                      </p:cBhvr>
                                      <p:to>
                                        <p:strVal val="hidden"/>
                                      </p:to>
                                    </p:set>
                                  </p:childTnLst>
                                </p:cTn>
                              </p:par>
                              <p:par>
                                <p:cTn id="31" presetID="42" presetClass="exit" presetSubtype="0" fill="hold" grpId="1" nodeType="withEffect">
                                  <p:stCondLst>
                                    <p:cond delay="0"/>
                                  </p:stCondLst>
                                  <p:childTnLst>
                                    <p:animEffect transition="out" filter="fade">
                                      <p:cBhvr>
                                        <p:cTn id="32" dur="1000"/>
                                        <p:tgtEl>
                                          <p:spTgt spid="13"/>
                                        </p:tgtEl>
                                      </p:cBhvr>
                                    </p:animEffect>
                                    <p:anim calcmode="lin" valueType="num">
                                      <p:cBhvr>
                                        <p:cTn id="33" dur="1000"/>
                                        <p:tgtEl>
                                          <p:spTgt spid="13"/>
                                        </p:tgtEl>
                                        <p:attrNameLst>
                                          <p:attrName>ppt_x</p:attrName>
                                        </p:attrNameLst>
                                      </p:cBhvr>
                                      <p:tavLst>
                                        <p:tav tm="0">
                                          <p:val>
                                            <p:strVal val="ppt_x"/>
                                          </p:val>
                                        </p:tav>
                                        <p:tav tm="100000">
                                          <p:val>
                                            <p:strVal val="ppt_x"/>
                                          </p:val>
                                        </p:tav>
                                      </p:tavLst>
                                    </p:anim>
                                    <p:anim calcmode="lin" valueType="num">
                                      <p:cBhvr>
                                        <p:cTn id="34" dur="1000"/>
                                        <p:tgtEl>
                                          <p:spTgt spid="13"/>
                                        </p:tgtEl>
                                        <p:attrNameLst>
                                          <p:attrName>ppt_y</p:attrName>
                                        </p:attrNameLst>
                                      </p:cBhvr>
                                      <p:tavLst>
                                        <p:tav tm="0">
                                          <p:val>
                                            <p:strVal val="ppt_y"/>
                                          </p:val>
                                        </p:tav>
                                        <p:tav tm="100000">
                                          <p:val>
                                            <p:strVal val="ppt_y+.1"/>
                                          </p:val>
                                        </p:tav>
                                      </p:tavLst>
                                    </p:anim>
                                    <p:set>
                                      <p:cBhvr>
                                        <p:cTn id="35" dur="1" fill="hold">
                                          <p:stCondLst>
                                            <p:cond delay="999"/>
                                          </p:stCondLst>
                                        </p:cTn>
                                        <p:tgtEl>
                                          <p:spTgt spid="13"/>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24"/>
                                        </p:tgtEl>
                                      </p:cBhvr>
                                    </p:animEffect>
                                    <p:anim calcmode="lin" valueType="num">
                                      <p:cBhvr>
                                        <p:cTn id="38" dur="1000"/>
                                        <p:tgtEl>
                                          <p:spTgt spid="24"/>
                                        </p:tgtEl>
                                        <p:attrNameLst>
                                          <p:attrName>ppt_x</p:attrName>
                                        </p:attrNameLst>
                                      </p:cBhvr>
                                      <p:tavLst>
                                        <p:tav tm="0">
                                          <p:val>
                                            <p:strVal val="ppt_x"/>
                                          </p:val>
                                        </p:tav>
                                        <p:tav tm="100000">
                                          <p:val>
                                            <p:strVal val="ppt_x"/>
                                          </p:val>
                                        </p:tav>
                                      </p:tavLst>
                                    </p:anim>
                                    <p:anim calcmode="lin" valueType="num">
                                      <p:cBhvr>
                                        <p:cTn id="39" dur="1000"/>
                                        <p:tgtEl>
                                          <p:spTgt spid="24"/>
                                        </p:tgtEl>
                                        <p:attrNameLst>
                                          <p:attrName>ppt_y</p:attrName>
                                        </p:attrNameLst>
                                      </p:cBhvr>
                                      <p:tavLst>
                                        <p:tav tm="0">
                                          <p:val>
                                            <p:strVal val="ppt_y"/>
                                          </p:val>
                                        </p:tav>
                                        <p:tav tm="100000">
                                          <p:val>
                                            <p:strVal val="ppt_y+.1"/>
                                          </p:val>
                                        </p:tav>
                                      </p:tavLst>
                                    </p:anim>
                                    <p:set>
                                      <p:cBhvr>
                                        <p:cTn id="40" dur="1" fill="hold">
                                          <p:stCondLst>
                                            <p:cond delay="999"/>
                                          </p:stCondLst>
                                        </p:cTn>
                                        <p:tgtEl>
                                          <p:spTgt spid="24"/>
                                        </p:tgtEl>
                                        <p:attrNameLst>
                                          <p:attrName>style.visibility</p:attrName>
                                        </p:attrNameLst>
                                      </p:cBhvr>
                                      <p:to>
                                        <p:strVal val="hidden"/>
                                      </p:to>
                                    </p:set>
                                  </p:childTnLst>
                                </p:cTn>
                              </p:par>
                              <p:par>
                                <p:cTn id="41" presetID="42" presetClass="exit" presetSubtype="0" fill="hold" nodeType="withEffect">
                                  <p:stCondLst>
                                    <p:cond delay="0"/>
                                  </p:stCondLst>
                                  <p:childTnLst>
                                    <p:animEffect transition="out" filter="fade">
                                      <p:cBhvr>
                                        <p:cTn id="42" dur="1000"/>
                                        <p:tgtEl>
                                          <p:spTgt spid="23"/>
                                        </p:tgtEl>
                                      </p:cBhvr>
                                    </p:animEffect>
                                    <p:anim calcmode="lin" valueType="num">
                                      <p:cBhvr>
                                        <p:cTn id="43" dur="1000"/>
                                        <p:tgtEl>
                                          <p:spTgt spid="23"/>
                                        </p:tgtEl>
                                        <p:attrNameLst>
                                          <p:attrName>ppt_x</p:attrName>
                                        </p:attrNameLst>
                                      </p:cBhvr>
                                      <p:tavLst>
                                        <p:tav tm="0">
                                          <p:val>
                                            <p:strVal val="ppt_x"/>
                                          </p:val>
                                        </p:tav>
                                        <p:tav tm="100000">
                                          <p:val>
                                            <p:strVal val="ppt_x"/>
                                          </p:val>
                                        </p:tav>
                                      </p:tavLst>
                                    </p:anim>
                                    <p:anim calcmode="lin" valueType="num">
                                      <p:cBhvr>
                                        <p:cTn id="44" dur="1000"/>
                                        <p:tgtEl>
                                          <p:spTgt spid="23"/>
                                        </p:tgtEl>
                                        <p:attrNameLst>
                                          <p:attrName>ppt_y</p:attrName>
                                        </p:attrNameLst>
                                      </p:cBhvr>
                                      <p:tavLst>
                                        <p:tav tm="0">
                                          <p:val>
                                            <p:strVal val="ppt_y"/>
                                          </p:val>
                                        </p:tav>
                                        <p:tav tm="100000">
                                          <p:val>
                                            <p:strVal val="ppt_y+.1"/>
                                          </p:val>
                                        </p:tav>
                                      </p:tavLst>
                                    </p:anim>
                                    <p:set>
                                      <p:cBhvr>
                                        <p:cTn id="45" dur="1" fill="hold">
                                          <p:stCondLst>
                                            <p:cond delay="999"/>
                                          </p:stCondLst>
                                        </p:cTn>
                                        <p:tgtEl>
                                          <p:spTgt spid="23"/>
                                        </p:tgtEl>
                                        <p:attrNameLst>
                                          <p:attrName>style.visibility</p:attrName>
                                        </p:attrNameLst>
                                      </p:cBhvr>
                                      <p:to>
                                        <p:strVal val="hidden"/>
                                      </p:to>
                                    </p:set>
                                  </p:childTnLst>
                                </p:cTn>
                              </p:par>
                              <p:par>
                                <p:cTn id="46" presetID="42" presetClass="exit" presetSubtype="0" fill="hold" nodeType="withEffect">
                                  <p:stCondLst>
                                    <p:cond delay="0"/>
                                  </p:stCondLst>
                                  <p:childTnLst>
                                    <p:animEffect transition="out" filter="fade">
                                      <p:cBhvr>
                                        <p:cTn id="47" dur="1000"/>
                                        <p:tgtEl>
                                          <p:spTgt spid="16"/>
                                        </p:tgtEl>
                                      </p:cBhvr>
                                    </p:animEffect>
                                    <p:anim calcmode="lin" valueType="num">
                                      <p:cBhvr>
                                        <p:cTn id="48" dur="1000"/>
                                        <p:tgtEl>
                                          <p:spTgt spid="16"/>
                                        </p:tgtEl>
                                        <p:attrNameLst>
                                          <p:attrName>ppt_x</p:attrName>
                                        </p:attrNameLst>
                                      </p:cBhvr>
                                      <p:tavLst>
                                        <p:tav tm="0">
                                          <p:val>
                                            <p:strVal val="ppt_x"/>
                                          </p:val>
                                        </p:tav>
                                        <p:tav tm="100000">
                                          <p:val>
                                            <p:strVal val="ppt_x"/>
                                          </p:val>
                                        </p:tav>
                                      </p:tavLst>
                                    </p:anim>
                                    <p:anim calcmode="lin" valueType="num">
                                      <p:cBhvr>
                                        <p:cTn id="49" dur="1000"/>
                                        <p:tgtEl>
                                          <p:spTgt spid="16"/>
                                        </p:tgtEl>
                                        <p:attrNameLst>
                                          <p:attrName>ppt_y</p:attrName>
                                        </p:attrNameLst>
                                      </p:cBhvr>
                                      <p:tavLst>
                                        <p:tav tm="0">
                                          <p:val>
                                            <p:strVal val="ppt_y"/>
                                          </p:val>
                                        </p:tav>
                                        <p:tav tm="100000">
                                          <p:val>
                                            <p:strVal val="ppt_y+.1"/>
                                          </p:val>
                                        </p:tav>
                                      </p:tavLst>
                                    </p:anim>
                                    <p:set>
                                      <p:cBhvr>
                                        <p:cTn id="50" dur="1" fill="hold">
                                          <p:stCondLst>
                                            <p:cond delay="999"/>
                                          </p:stCondLst>
                                        </p:cTn>
                                        <p:tgtEl>
                                          <p:spTgt spid="16"/>
                                        </p:tgtEl>
                                        <p:attrNameLst>
                                          <p:attrName>style.visibility</p:attrName>
                                        </p:attrNameLst>
                                      </p:cBhvr>
                                      <p:to>
                                        <p:strVal val="hidden"/>
                                      </p:to>
                                    </p:set>
                                  </p:childTnLst>
                                </p:cTn>
                              </p:par>
                              <p:par>
                                <p:cTn id="51" presetID="42" presetClass="exit" presetSubtype="0" fill="hold" nodeType="withEffect">
                                  <p:stCondLst>
                                    <p:cond delay="0"/>
                                  </p:stCondLst>
                                  <p:childTnLst>
                                    <p:animEffect transition="out" filter="fade">
                                      <p:cBhvr>
                                        <p:cTn id="52" dur="1000"/>
                                        <p:tgtEl>
                                          <p:spTgt spid="21"/>
                                        </p:tgtEl>
                                      </p:cBhvr>
                                    </p:animEffect>
                                    <p:anim calcmode="lin" valueType="num">
                                      <p:cBhvr>
                                        <p:cTn id="53" dur="1000"/>
                                        <p:tgtEl>
                                          <p:spTgt spid="21"/>
                                        </p:tgtEl>
                                        <p:attrNameLst>
                                          <p:attrName>ppt_x</p:attrName>
                                        </p:attrNameLst>
                                      </p:cBhvr>
                                      <p:tavLst>
                                        <p:tav tm="0">
                                          <p:val>
                                            <p:strVal val="ppt_x"/>
                                          </p:val>
                                        </p:tav>
                                        <p:tav tm="100000">
                                          <p:val>
                                            <p:strVal val="ppt_x"/>
                                          </p:val>
                                        </p:tav>
                                      </p:tavLst>
                                    </p:anim>
                                    <p:anim calcmode="lin" valueType="num">
                                      <p:cBhvr>
                                        <p:cTn id="54" dur="1000"/>
                                        <p:tgtEl>
                                          <p:spTgt spid="21"/>
                                        </p:tgtEl>
                                        <p:attrNameLst>
                                          <p:attrName>ppt_y</p:attrName>
                                        </p:attrNameLst>
                                      </p:cBhvr>
                                      <p:tavLst>
                                        <p:tav tm="0">
                                          <p:val>
                                            <p:strVal val="ppt_y"/>
                                          </p:val>
                                        </p:tav>
                                        <p:tav tm="100000">
                                          <p:val>
                                            <p:strVal val="ppt_y+.1"/>
                                          </p:val>
                                        </p:tav>
                                      </p:tavLst>
                                    </p:anim>
                                    <p:set>
                                      <p:cBhvr>
                                        <p:cTn id="55"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DE1FD"/>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16EDD083-0BEB-49C7-AFB3-72CB4217195C}"/>
              </a:ext>
            </a:extLst>
          </p:cNvPr>
          <p:cNvSpPr/>
          <p:nvPr/>
        </p:nvSpPr>
        <p:spPr>
          <a:xfrm>
            <a:off x="10077254" y="5771868"/>
            <a:ext cx="2114746" cy="1085469"/>
          </a:xfrm>
          <a:prstGeom prst="rect">
            <a:avLst/>
          </a:prstGeom>
          <a:solidFill>
            <a:schemeClr val="accent1">
              <a:lumMod val="50000"/>
            </a:schemeClr>
          </a:solidFill>
          <a:ln w="28575">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0" dirty="0">
                <a:solidFill>
                  <a:schemeClr val="bg1"/>
                </a:solidFill>
                <a:effectLst>
                  <a:glow rad="101600">
                    <a:schemeClr val="accent1">
                      <a:satMod val="175000"/>
                      <a:alpha val="40000"/>
                    </a:schemeClr>
                  </a:glow>
                  <a:innerShdw blurRad="63500" dist="50800" dir="13500000">
                    <a:prstClr val="black">
                      <a:alpha val="50000"/>
                    </a:prstClr>
                  </a:innerShdw>
                </a:effectLst>
              </a:rPr>
              <a:t>מקור הצביון </a:t>
            </a:r>
            <a:r>
              <a:rPr lang="he-IL" sz="1600" dirty="0" err="1">
                <a:solidFill>
                  <a:schemeClr val="bg1"/>
                </a:solidFill>
                <a:effectLst>
                  <a:glow rad="101600">
                    <a:schemeClr val="accent1">
                      <a:satMod val="175000"/>
                      <a:alpha val="40000"/>
                    </a:schemeClr>
                  </a:glow>
                  <a:innerShdw blurRad="63500" dist="50800" dir="13500000">
                    <a:prstClr val="black">
                      <a:alpha val="50000"/>
                    </a:prstClr>
                  </a:innerShdw>
                </a:effectLst>
              </a:rPr>
              <a:t>ה'רוחניקי</a:t>
            </a:r>
            <a:r>
              <a:rPr lang="he-IL" sz="1600" dirty="0">
                <a:solidFill>
                  <a:schemeClr val="bg1"/>
                </a:solidFill>
                <a:effectLst>
                  <a:glow rad="101600">
                    <a:schemeClr val="accent1">
                      <a:satMod val="175000"/>
                      <a:alpha val="40000"/>
                    </a:schemeClr>
                  </a:glow>
                  <a:innerShdw blurRad="63500" dist="50800" dir="13500000">
                    <a:prstClr val="black">
                      <a:alpha val="50000"/>
                    </a:prstClr>
                  </a:innerShdw>
                </a:effectLst>
              </a:rPr>
              <a:t>' של ראש-פינה </a:t>
            </a:r>
          </a:p>
        </p:txBody>
      </p:sp>
      <p:sp>
        <p:nvSpPr>
          <p:cNvPr id="2" name="הסבר: חץ למטה 1">
            <a:extLst>
              <a:ext uri="{FF2B5EF4-FFF2-40B4-BE49-F238E27FC236}">
                <a16:creationId xmlns:a16="http://schemas.microsoft.com/office/drawing/2014/main" id="{A0578FF0-96AB-4C07-8DF3-BCB3C9FA4EFB}"/>
              </a:ext>
            </a:extLst>
          </p:cNvPr>
          <p:cNvSpPr/>
          <p:nvPr/>
        </p:nvSpPr>
        <p:spPr>
          <a:xfrm>
            <a:off x="10077254" y="4299625"/>
            <a:ext cx="2114746" cy="1676975"/>
          </a:xfrm>
          <a:prstGeom prst="downArrowCallout">
            <a:avLst/>
          </a:prstGeom>
          <a:solidFill>
            <a:schemeClr val="accent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השלישי</a:t>
            </a:r>
          </a:p>
          <a:p>
            <a:pPr algn="ctr"/>
            <a:r>
              <a:rPr lang="he-IL" sz="1600" dirty="0">
                <a:solidFill>
                  <a:schemeClr val="bg1">
                    <a:lumMod val="65000"/>
                  </a:schemeClr>
                </a:solidFill>
                <a:effectLst>
                  <a:outerShdw blurRad="50800" dist="38100" dir="8100000" algn="tr" rotWithShape="0">
                    <a:prstClr val="black">
                      <a:alpha val="40000"/>
                    </a:prstClr>
                  </a:outerShdw>
                </a:effectLst>
              </a:rPr>
              <a:t>רוחניות, תיירות ציונות</a:t>
            </a:r>
          </a:p>
          <a:p>
            <a:pPr algn="ctr"/>
            <a:r>
              <a:rPr lang="he-IL" sz="1200" dirty="0">
                <a:solidFill>
                  <a:schemeClr val="bg1">
                    <a:lumMod val="65000"/>
                  </a:schemeClr>
                </a:solidFill>
                <a:effectLst>
                  <a:outerShdw blurRad="50800" dist="38100" dir="8100000" algn="tr" rotWithShape="0">
                    <a:prstClr val="black">
                      <a:alpha val="40000"/>
                    </a:prstClr>
                  </a:outerShdw>
                </a:effectLst>
              </a:rPr>
              <a:t>סוף ה-1980' עד היום</a:t>
            </a:r>
          </a:p>
        </p:txBody>
      </p:sp>
      <p:sp>
        <p:nvSpPr>
          <p:cNvPr id="18" name="הסבר: חץ למטה 17">
            <a:extLst>
              <a:ext uri="{FF2B5EF4-FFF2-40B4-BE49-F238E27FC236}">
                <a16:creationId xmlns:a16="http://schemas.microsoft.com/office/drawing/2014/main" id="{BF6059CE-55B2-4F7A-B572-C75552D88A90}"/>
              </a:ext>
            </a:extLst>
          </p:cNvPr>
          <p:cNvSpPr/>
          <p:nvPr/>
        </p:nvSpPr>
        <p:spPr>
          <a:xfrm>
            <a:off x="10077254" y="2868034"/>
            <a:ext cx="2114746" cy="1676975"/>
          </a:xfrm>
          <a:prstGeom prst="downArrowCallou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השני</a:t>
            </a:r>
          </a:p>
          <a:p>
            <a:pPr algn="ctr"/>
            <a:r>
              <a:rPr lang="he-IL" sz="1600" dirty="0">
                <a:solidFill>
                  <a:schemeClr val="bg1">
                    <a:lumMod val="65000"/>
                  </a:schemeClr>
                </a:solidFill>
                <a:effectLst>
                  <a:outerShdw blurRad="50800" dist="38100" dir="8100000" algn="tr" rotWithShape="0">
                    <a:prstClr val="black">
                      <a:alpha val="40000"/>
                    </a:prstClr>
                  </a:outerShdw>
                </a:effectLst>
              </a:rPr>
              <a:t>התמסדות ולימוד רוחני</a:t>
            </a:r>
          </a:p>
          <a:p>
            <a:pPr algn="ctr"/>
            <a:r>
              <a:rPr lang="he-IL" sz="1200" dirty="0">
                <a:solidFill>
                  <a:schemeClr val="bg1">
                    <a:lumMod val="65000"/>
                  </a:schemeClr>
                </a:solidFill>
                <a:effectLst>
                  <a:outerShdw blurRad="50800" dist="38100" dir="8100000" algn="tr" rotWithShape="0">
                    <a:prstClr val="black">
                      <a:alpha val="40000"/>
                    </a:prstClr>
                  </a:outerShdw>
                </a:effectLst>
              </a:rPr>
              <a:t>אמצע ה-1970'—אמצע ה-1980'</a:t>
            </a:r>
          </a:p>
        </p:txBody>
      </p:sp>
      <p:sp>
        <p:nvSpPr>
          <p:cNvPr id="19" name="הסבר: חץ למטה 18">
            <a:extLst>
              <a:ext uri="{FF2B5EF4-FFF2-40B4-BE49-F238E27FC236}">
                <a16:creationId xmlns:a16="http://schemas.microsoft.com/office/drawing/2014/main" id="{C2E0D60E-2DFB-4872-B750-C65A923A8D96}"/>
              </a:ext>
            </a:extLst>
          </p:cNvPr>
          <p:cNvSpPr/>
          <p:nvPr/>
        </p:nvSpPr>
        <p:spPr>
          <a:xfrm>
            <a:off x="10077254" y="1461490"/>
            <a:ext cx="2114746" cy="1676975"/>
          </a:xfrm>
          <a:prstGeom prst="downArrowCallou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הראשון</a:t>
            </a:r>
          </a:p>
          <a:p>
            <a:pPr algn="ctr"/>
            <a:r>
              <a:rPr lang="he-IL" sz="1600" dirty="0">
                <a:solidFill>
                  <a:schemeClr val="bg1">
                    <a:lumMod val="65000"/>
                  </a:schemeClr>
                </a:solidFill>
                <a:effectLst>
                  <a:outerShdw blurRad="50800" dist="38100" dir="8100000" algn="tr" rotWithShape="0">
                    <a:prstClr val="black">
                      <a:alpha val="40000"/>
                    </a:prstClr>
                  </a:outerShdw>
                </a:effectLst>
              </a:rPr>
              <a:t>היפים בטבע</a:t>
            </a:r>
          </a:p>
          <a:p>
            <a:pPr algn="ctr"/>
            <a:r>
              <a:rPr lang="he-IL" sz="1200" dirty="0">
                <a:solidFill>
                  <a:schemeClr val="bg1">
                    <a:lumMod val="65000"/>
                  </a:schemeClr>
                </a:solidFill>
                <a:effectLst>
                  <a:outerShdw blurRad="50800" dist="38100" dir="8100000" algn="tr" rotWithShape="0">
                    <a:prstClr val="black">
                      <a:alpha val="40000"/>
                    </a:prstClr>
                  </a:outerShdw>
                </a:effectLst>
              </a:rPr>
              <a:t>1964—אמצע ה-1970'</a:t>
            </a:r>
            <a:endParaRPr lang="he-IL" sz="1200" dirty="0">
              <a:effectLst>
                <a:outerShdw blurRad="50800" dist="38100" dir="8100000" algn="tr" rotWithShape="0">
                  <a:prstClr val="black">
                    <a:alpha val="40000"/>
                  </a:prstClr>
                </a:outerShdw>
              </a:effectLst>
            </a:endParaRPr>
          </a:p>
        </p:txBody>
      </p:sp>
      <p:sp>
        <p:nvSpPr>
          <p:cNvPr id="20" name="הסבר: חץ למטה 19">
            <a:extLst>
              <a:ext uri="{FF2B5EF4-FFF2-40B4-BE49-F238E27FC236}">
                <a16:creationId xmlns:a16="http://schemas.microsoft.com/office/drawing/2014/main" id="{4080ED77-5106-455F-A3F9-FB40F18258D6}"/>
              </a:ext>
            </a:extLst>
          </p:cNvPr>
          <p:cNvSpPr/>
          <p:nvPr/>
        </p:nvSpPr>
        <p:spPr>
          <a:xfrm>
            <a:off x="10077254" y="1"/>
            <a:ext cx="2114746" cy="1676975"/>
          </a:xfrm>
          <a:prstGeom prst="downArrowCallou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innerShdw blurRad="63500" dist="50800" dir="13500000">
                    <a:prstClr val="black">
                      <a:alpha val="50000"/>
                    </a:prstClr>
                  </a:innerShdw>
                </a:effectLst>
              </a:rPr>
              <a:t>פתיח</a:t>
            </a:r>
          </a:p>
        </p:txBody>
      </p:sp>
      <p:sp>
        <p:nvSpPr>
          <p:cNvPr id="4" name="תיבת טקסט 3">
            <a:extLst>
              <a:ext uri="{FF2B5EF4-FFF2-40B4-BE49-F238E27FC236}">
                <a16:creationId xmlns:a16="http://schemas.microsoft.com/office/drawing/2014/main" id="{2C836F6E-F859-4E04-940A-4590928AEFCA}"/>
              </a:ext>
            </a:extLst>
          </p:cNvPr>
          <p:cNvSpPr txBox="1"/>
          <p:nvPr/>
        </p:nvSpPr>
        <p:spPr>
          <a:xfrm>
            <a:off x="3119538" y="4193755"/>
            <a:ext cx="3103735" cy="369332"/>
          </a:xfrm>
          <a:prstGeom prst="rect">
            <a:avLst/>
          </a:prstGeom>
          <a:noFill/>
        </p:spPr>
        <p:txBody>
          <a:bodyPr wrap="none" rtlCol="1">
            <a:spAutoFit/>
          </a:bodyPr>
          <a:lstStyle/>
          <a:p>
            <a:r>
              <a:rPr lang="he-IL" dirty="0"/>
              <a:t>הקהילה ההיפית היחידה בישראל</a:t>
            </a:r>
          </a:p>
        </p:txBody>
      </p:sp>
      <p:sp>
        <p:nvSpPr>
          <p:cNvPr id="8" name="תיבת טקסט 7">
            <a:extLst>
              <a:ext uri="{FF2B5EF4-FFF2-40B4-BE49-F238E27FC236}">
                <a16:creationId xmlns:a16="http://schemas.microsoft.com/office/drawing/2014/main" id="{205D7288-0908-4A3A-B075-3BF54E47D18F}"/>
              </a:ext>
            </a:extLst>
          </p:cNvPr>
          <p:cNvSpPr txBox="1"/>
          <p:nvPr/>
        </p:nvSpPr>
        <p:spPr>
          <a:xfrm>
            <a:off x="3520289" y="3480241"/>
            <a:ext cx="2302233" cy="369332"/>
          </a:xfrm>
          <a:prstGeom prst="rect">
            <a:avLst/>
          </a:prstGeom>
          <a:noFill/>
        </p:spPr>
        <p:txBody>
          <a:bodyPr wrap="none" rtlCol="1">
            <a:spAutoFit/>
          </a:bodyPr>
          <a:lstStyle/>
          <a:p>
            <a:r>
              <a:rPr lang="he-IL" dirty="0"/>
              <a:t>פרק לא ידוע בהיסטוריה</a:t>
            </a:r>
          </a:p>
        </p:txBody>
      </p:sp>
      <p:sp>
        <p:nvSpPr>
          <p:cNvPr id="9" name="תיבת טקסט 8">
            <a:extLst>
              <a:ext uri="{FF2B5EF4-FFF2-40B4-BE49-F238E27FC236}">
                <a16:creationId xmlns:a16="http://schemas.microsoft.com/office/drawing/2014/main" id="{43427EC3-25B2-4D70-9866-67BC88874E15}"/>
              </a:ext>
            </a:extLst>
          </p:cNvPr>
          <p:cNvSpPr txBox="1"/>
          <p:nvPr/>
        </p:nvSpPr>
        <p:spPr>
          <a:xfrm>
            <a:off x="2960039" y="4907269"/>
            <a:ext cx="3422732" cy="369332"/>
          </a:xfrm>
          <a:prstGeom prst="rect">
            <a:avLst/>
          </a:prstGeom>
          <a:noFill/>
        </p:spPr>
        <p:txBody>
          <a:bodyPr wrap="none" rtlCol="1">
            <a:spAutoFit/>
          </a:bodyPr>
          <a:lstStyle/>
          <a:p>
            <a:r>
              <a:rPr lang="he-IL" dirty="0"/>
              <a:t>ההפתעה של שנות ה-60 הישראליות</a:t>
            </a:r>
          </a:p>
        </p:txBody>
      </p:sp>
      <p:sp>
        <p:nvSpPr>
          <p:cNvPr id="5" name="מלבן 4">
            <a:extLst>
              <a:ext uri="{FF2B5EF4-FFF2-40B4-BE49-F238E27FC236}">
                <a16:creationId xmlns:a16="http://schemas.microsoft.com/office/drawing/2014/main" id="{8FFC511C-10E9-4DD9-865B-6BB9E5282429}"/>
              </a:ext>
            </a:extLst>
          </p:cNvPr>
          <p:cNvSpPr/>
          <p:nvPr/>
        </p:nvSpPr>
        <p:spPr>
          <a:xfrm>
            <a:off x="3844096" y="5251127"/>
            <a:ext cx="1654619" cy="369332"/>
          </a:xfrm>
          <a:prstGeom prst="rect">
            <a:avLst/>
          </a:prstGeom>
        </p:spPr>
        <p:txBody>
          <a:bodyPr wrap="none">
            <a:spAutoFit/>
          </a:bodyPr>
          <a:lstStyle/>
          <a:p>
            <a:r>
              <a:rPr lang="he-IL" dirty="0"/>
              <a:t>(המאמר הבא...)</a:t>
            </a:r>
          </a:p>
        </p:txBody>
      </p:sp>
      <p:sp>
        <p:nvSpPr>
          <p:cNvPr id="12" name="תיבת טקסט 11">
            <a:extLst>
              <a:ext uri="{FF2B5EF4-FFF2-40B4-BE49-F238E27FC236}">
                <a16:creationId xmlns:a16="http://schemas.microsoft.com/office/drawing/2014/main" id="{F5D7B985-9FAD-4DA6-BC7F-EC46AD5D5121}"/>
              </a:ext>
            </a:extLst>
          </p:cNvPr>
          <p:cNvSpPr txBox="1"/>
          <p:nvPr/>
        </p:nvSpPr>
        <p:spPr>
          <a:xfrm>
            <a:off x="661578" y="960256"/>
            <a:ext cx="7816563" cy="1077218"/>
          </a:xfrm>
          <a:prstGeom prst="rect">
            <a:avLst/>
          </a:prstGeom>
          <a:noFill/>
        </p:spPr>
        <p:txBody>
          <a:bodyPr wrap="none" rtlCol="1">
            <a:spAutoFit/>
          </a:bodyPr>
          <a:lstStyle/>
          <a:p>
            <a:r>
              <a:rPr lang="he-IL" sz="3600" b="1" dirty="0">
                <a:solidFill>
                  <a:schemeClr val="accent1">
                    <a:lumMod val="50000"/>
                  </a:schemeClr>
                </a:solidFill>
              </a:rPr>
              <a:t>מזהות היפית לזהות רוחנית-אלטרנטיבית</a:t>
            </a:r>
          </a:p>
          <a:p>
            <a:r>
              <a:rPr lang="he-IL" sz="2800" b="1" dirty="0">
                <a:solidFill>
                  <a:schemeClr val="accent1">
                    <a:lumMod val="50000"/>
                  </a:schemeClr>
                </a:solidFill>
              </a:rPr>
              <a:t>לתולדותיה של המושבה ההיפית בראש-פינה העתיקה</a:t>
            </a:r>
          </a:p>
        </p:txBody>
      </p:sp>
      <p:sp>
        <p:nvSpPr>
          <p:cNvPr id="14" name="תיבת טקסט 13">
            <a:extLst>
              <a:ext uri="{FF2B5EF4-FFF2-40B4-BE49-F238E27FC236}">
                <a16:creationId xmlns:a16="http://schemas.microsoft.com/office/drawing/2014/main" id="{485E1F3B-7FC7-4B74-90F6-699FBDAB4779}"/>
              </a:ext>
            </a:extLst>
          </p:cNvPr>
          <p:cNvSpPr txBox="1"/>
          <p:nvPr/>
        </p:nvSpPr>
        <p:spPr>
          <a:xfrm>
            <a:off x="4087396" y="2766727"/>
            <a:ext cx="1253869" cy="369332"/>
          </a:xfrm>
          <a:prstGeom prst="rect">
            <a:avLst/>
          </a:prstGeom>
          <a:noFill/>
        </p:spPr>
        <p:txBody>
          <a:bodyPr wrap="none" rtlCol="1">
            <a:spAutoFit/>
          </a:bodyPr>
          <a:lstStyle/>
          <a:p>
            <a:r>
              <a:rPr lang="he-IL" dirty="0"/>
              <a:t>"</a:t>
            </a:r>
            <a:r>
              <a:rPr lang="he-IL" dirty="0" err="1"/>
              <a:t>היפסטרים</a:t>
            </a:r>
            <a:r>
              <a:rPr lang="he-IL" dirty="0"/>
              <a:t>"</a:t>
            </a:r>
          </a:p>
        </p:txBody>
      </p:sp>
    </p:spTree>
    <p:extLst>
      <p:ext uri="{BB962C8B-B14F-4D97-AF65-F5344CB8AC3E}">
        <p14:creationId xmlns:p14="http://schemas.microsoft.com/office/powerpoint/2010/main" val="2413862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22" presetClass="entr" presetSubtype="2" fill="hold" grpId="2" nodeType="afterEffect">
                                  <p:stCondLst>
                                    <p:cond delay="500"/>
                                  </p:stCondLst>
                                  <p:childTnLst>
                                    <p:set>
                                      <p:cBhvr>
                                        <p:cTn id="44" dur="1" fill="hold">
                                          <p:stCondLst>
                                            <p:cond delay="0"/>
                                          </p:stCondLst>
                                        </p:cTn>
                                        <p:tgtEl>
                                          <p:spTgt spid="5"/>
                                        </p:tgtEl>
                                        <p:attrNameLst>
                                          <p:attrName>style.visibility</p:attrName>
                                        </p:attrNameLst>
                                      </p:cBhvr>
                                      <p:to>
                                        <p:strVal val="visible"/>
                                      </p:to>
                                    </p:set>
                                    <p:animEffect transition="in" filter="wipe(right)">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grpId="1" nodeType="clickEffect">
                                  <p:stCondLst>
                                    <p:cond delay="0"/>
                                  </p:stCondLst>
                                  <p:childTnLst>
                                    <p:animEffect transition="out" filter="fade">
                                      <p:cBhvr>
                                        <p:cTn id="49" dur="1000"/>
                                        <p:tgtEl>
                                          <p:spTgt spid="8"/>
                                        </p:tgtEl>
                                      </p:cBhvr>
                                    </p:animEffect>
                                    <p:anim calcmode="lin" valueType="num">
                                      <p:cBhvr>
                                        <p:cTn id="50" dur="1000"/>
                                        <p:tgtEl>
                                          <p:spTgt spid="8"/>
                                        </p:tgtEl>
                                        <p:attrNameLst>
                                          <p:attrName>ppt_x</p:attrName>
                                        </p:attrNameLst>
                                      </p:cBhvr>
                                      <p:tavLst>
                                        <p:tav tm="0">
                                          <p:val>
                                            <p:strVal val="ppt_x"/>
                                          </p:val>
                                        </p:tav>
                                        <p:tav tm="100000">
                                          <p:val>
                                            <p:strVal val="ppt_x"/>
                                          </p:val>
                                        </p:tav>
                                      </p:tavLst>
                                    </p:anim>
                                    <p:anim calcmode="lin" valueType="num">
                                      <p:cBhvr>
                                        <p:cTn id="51" dur="1000"/>
                                        <p:tgtEl>
                                          <p:spTgt spid="8"/>
                                        </p:tgtEl>
                                        <p:attrNameLst>
                                          <p:attrName>ppt_y</p:attrName>
                                        </p:attrNameLst>
                                      </p:cBhvr>
                                      <p:tavLst>
                                        <p:tav tm="0">
                                          <p:val>
                                            <p:strVal val="ppt_y"/>
                                          </p:val>
                                        </p:tav>
                                        <p:tav tm="100000">
                                          <p:val>
                                            <p:strVal val="ppt_y+.1"/>
                                          </p:val>
                                        </p:tav>
                                      </p:tavLst>
                                    </p:anim>
                                    <p:set>
                                      <p:cBhvr>
                                        <p:cTn id="52" dur="1" fill="hold">
                                          <p:stCondLst>
                                            <p:cond delay="999"/>
                                          </p:stCondLst>
                                        </p:cTn>
                                        <p:tgtEl>
                                          <p:spTgt spid="8"/>
                                        </p:tgtEl>
                                        <p:attrNameLst>
                                          <p:attrName>style.visibility</p:attrName>
                                        </p:attrNameLst>
                                      </p:cBhvr>
                                      <p:to>
                                        <p:strVal val="hidden"/>
                                      </p:to>
                                    </p:set>
                                  </p:childTnLst>
                                </p:cTn>
                              </p:par>
                              <p:par>
                                <p:cTn id="53" presetID="42" presetClass="exit" presetSubtype="0" fill="hold" grpId="1" nodeType="withEffect">
                                  <p:stCondLst>
                                    <p:cond delay="0"/>
                                  </p:stCondLst>
                                  <p:childTnLst>
                                    <p:animEffect transition="out" filter="fade">
                                      <p:cBhvr>
                                        <p:cTn id="54" dur="1000"/>
                                        <p:tgtEl>
                                          <p:spTgt spid="4"/>
                                        </p:tgtEl>
                                      </p:cBhvr>
                                    </p:animEffect>
                                    <p:anim calcmode="lin" valueType="num">
                                      <p:cBhvr>
                                        <p:cTn id="55" dur="1000"/>
                                        <p:tgtEl>
                                          <p:spTgt spid="4"/>
                                        </p:tgtEl>
                                        <p:attrNameLst>
                                          <p:attrName>ppt_x</p:attrName>
                                        </p:attrNameLst>
                                      </p:cBhvr>
                                      <p:tavLst>
                                        <p:tav tm="0">
                                          <p:val>
                                            <p:strVal val="ppt_x"/>
                                          </p:val>
                                        </p:tav>
                                        <p:tav tm="100000">
                                          <p:val>
                                            <p:strVal val="ppt_x"/>
                                          </p:val>
                                        </p:tav>
                                      </p:tavLst>
                                    </p:anim>
                                    <p:anim calcmode="lin" valueType="num">
                                      <p:cBhvr>
                                        <p:cTn id="56" dur="1000"/>
                                        <p:tgtEl>
                                          <p:spTgt spid="4"/>
                                        </p:tgtEl>
                                        <p:attrNameLst>
                                          <p:attrName>ppt_y</p:attrName>
                                        </p:attrNameLst>
                                      </p:cBhvr>
                                      <p:tavLst>
                                        <p:tav tm="0">
                                          <p:val>
                                            <p:strVal val="ppt_y"/>
                                          </p:val>
                                        </p:tav>
                                        <p:tav tm="100000">
                                          <p:val>
                                            <p:strVal val="ppt_y+.1"/>
                                          </p:val>
                                        </p:tav>
                                      </p:tavLst>
                                    </p:anim>
                                    <p:set>
                                      <p:cBhvr>
                                        <p:cTn id="57" dur="1" fill="hold">
                                          <p:stCondLst>
                                            <p:cond delay="999"/>
                                          </p:stCondLst>
                                        </p:cTn>
                                        <p:tgtEl>
                                          <p:spTgt spid="4"/>
                                        </p:tgtEl>
                                        <p:attrNameLst>
                                          <p:attrName>style.visibility</p:attrName>
                                        </p:attrNameLst>
                                      </p:cBhvr>
                                      <p:to>
                                        <p:strVal val="hidden"/>
                                      </p:to>
                                    </p:set>
                                  </p:childTnLst>
                                </p:cTn>
                              </p:par>
                              <p:par>
                                <p:cTn id="58" presetID="42" presetClass="exit" presetSubtype="0" fill="hold" grpId="1" nodeType="withEffect">
                                  <p:stCondLst>
                                    <p:cond delay="0"/>
                                  </p:stCondLst>
                                  <p:childTnLst>
                                    <p:animEffect transition="out" filter="fade">
                                      <p:cBhvr>
                                        <p:cTn id="59" dur="1000"/>
                                        <p:tgtEl>
                                          <p:spTgt spid="5"/>
                                        </p:tgtEl>
                                      </p:cBhvr>
                                    </p:animEffect>
                                    <p:anim calcmode="lin" valueType="num">
                                      <p:cBhvr>
                                        <p:cTn id="60" dur="1000"/>
                                        <p:tgtEl>
                                          <p:spTgt spid="5"/>
                                        </p:tgtEl>
                                        <p:attrNameLst>
                                          <p:attrName>ppt_x</p:attrName>
                                        </p:attrNameLst>
                                      </p:cBhvr>
                                      <p:tavLst>
                                        <p:tav tm="0">
                                          <p:val>
                                            <p:strVal val="ppt_x"/>
                                          </p:val>
                                        </p:tav>
                                        <p:tav tm="100000">
                                          <p:val>
                                            <p:strVal val="ppt_x"/>
                                          </p:val>
                                        </p:tav>
                                      </p:tavLst>
                                    </p:anim>
                                    <p:anim calcmode="lin" valueType="num">
                                      <p:cBhvr>
                                        <p:cTn id="61" dur="1000"/>
                                        <p:tgtEl>
                                          <p:spTgt spid="5"/>
                                        </p:tgtEl>
                                        <p:attrNameLst>
                                          <p:attrName>ppt_y</p:attrName>
                                        </p:attrNameLst>
                                      </p:cBhvr>
                                      <p:tavLst>
                                        <p:tav tm="0">
                                          <p:val>
                                            <p:strVal val="ppt_y"/>
                                          </p:val>
                                        </p:tav>
                                        <p:tav tm="100000">
                                          <p:val>
                                            <p:strVal val="ppt_y+.1"/>
                                          </p:val>
                                        </p:tav>
                                      </p:tavLst>
                                    </p:anim>
                                    <p:set>
                                      <p:cBhvr>
                                        <p:cTn id="62" dur="1" fill="hold">
                                          <p:stCondLst>
                                            <p:cond delay="999"/>
                                          </p:stCondLst>
                                        </p:cTn>
                                        <p:tgtEl>
                                          <p:spTgt spid="5"/>
                                        </p:tgtEl>
                                        <p:attrNameLst>
                                          <p:attrName>style.visibility</p:attrName>
                                        </p:attrNameLst>
                                      </p:cBhvr>
                                      <p:to>
                                        <p:strVal val="hidden"/>
                                      </p:to>
                                    </p:set>
                                  </p:childTnLst>
                                </p:cTn>
                              </p:par>
                              <p:par>
                                <p:cTn id="63" presetID="42" presetClass="exit" presetSubtype="0" fill="hold" grpId="1" nodeType="withEffect">
                                  <p:stCondLst>
                                    <p:cond delay="0"/>
                                  </p:stCondLst>
                                  <p:childTnLst>
                                    <p:animEffect transition="out" filter="fade">
                                      <p:cBhvr>
                                        <p:cTn id="64" dur="1000"/>
                                        <p:tgtEl>
                                          <p:spTgt spid="9"/>
                                        </p:tgtEl>
                                      </p:cBhvr>
                                    </p:animEffect>
                                    <p:anim calcmode="lin" valueType="num">
                                      <p:cBhvr>
                                        <p:cTn id="65" dur="1000"/>
                                        <p:tgtEl>
                                          <p:spTgt spid="9"/>
                                        </p:tgtEl>
                                        <p:attrNameLst>
                                          <p:attrName>ppt_x</p:attrName>
                                        </p:attrNameLst>
                                      </p:cBhvr>
                                      <p:tavLst>
                                        <p:tav tm="0">
                                          <p:val>
                                            <p:strVal val="ppt_x"/>
                                          </p:val>
                                        </p:tav>
                                        <p:tav tm="100000">
                                          <p:val>
                                            <p:strVal val="ppt_x"/>
                                          </p:val>
                                        </p:tav>
                                      </p:tavLst>
                                    </p:anim>
                                    <p:anim calcmode="lin" valueType="num">
                                      <p:cBhvr>
                                        <p:cTn id="66" dur="1000"/>
                                        <p:tgtEl>
                                          <p:spTgt spid="9"/>
                                        </p:tgtEl>
                                        <p:attrNameLst>
                                          <p:attrName>ppt_y</p:attrName>
                                        </p:attrNameLst>
                                      </p:cBhvr>
                                      <p:tavLst>
                                        <p:tav tm="0">
                                          <p:val>
                                            <p:strVal val="ppt_y"/>
                                          </p:val>
                                        </p:tav>
                                        <p:tav tm="100000">
                                          <p:val>
                                            <p:strVal val="ppt_y+.1"/>
                                          </p:val>
                                        </p:tav>
                                      </p:tavLst>
                                    </p:anim>
                                    <p:set>
                                      <p:cBhvr>
                                        <p:cTn id="67" dur="1" fill="hold">
                                          <p:stCondLst>
                                            <p:cond delay="999"/>
                                          </p:stCondLst>
                                        </p:cTn>
                                        <p:tgtEl>
                                          <p:spTgt spid="9"/>
                                        </p:tgtEl>
                                        <p:attrNameLst>
                                          <p:attrName>style.visibility</p:attrName>
                                        </p:attrNameLst>
                                      </p:cBhvr>
                                      <p:to>
                                        <p:strVal val="hidden"/>
                                      </p:to>
                                    </p:set>
                                  </p:childTnLst>
                                </p:cTn>
                              </p:par>
                            </p:childTnLst>
                          </p:cTn>
                        </p:par>
                        <p:par>
                          <p:cTn id="68" fill="hold">
                            <p:stCondLst>
                              <p:cond delay="1000"/>
                            </p:stCondLst>
                            <p:childTnLst>
                              <p:par>
                                <p:cTn id="69" presetID="22" presetClass="exit" presetSubtype="1" fill="hold" grpId="0" nodeType="afterEffect">
                                  <p:stCondLst>
                                    <p:cond delay="0"/>
                                  </p:stCondLst>
                                  <p:childTnLst>
                                    <p:animEffect transition="out" filter="wipe(up)">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par>
                          <p:cTn id="72" fill="hold">
                            <p:stCondLst>
                              <p:cond delay="1500"/>
                            </p:stCondLst>
                            <p:childTnLst>
                              <p:par>
                                <p:cTn id="73" presetID="22" presetClass="exit" presetSubtype="1" fill="hold" grpId="0" nodeType="afterEffect">
                                  <p:stCondLst>
                                    <p:cond delay="0"/>
                                  </p:stCondLst>
                                  <p:childTnLst>
                                    <p:animEffect transition="out" filter="wipe(up)">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childTnLst>
                          </p:cTn>
                        </p:par>
                        <p:par>
                          <p:cTn id="76" fill="hold">
                            <p:stCondLst>
                              <p:cond delay="2000"/>
                            </p:stCondLst>
                            <p:childTnLst>
                              <p:par>
                                <p:cTn id="77" presetID="22" presetClass="exit" presetSubtype="1" fill="hold" grpId="0" nodeType="afterEffect">
                                  <p:stCondLst>
                                    <p:cond delay="0"/>
                                  </p:stCondLst>
                                  <p:childTnLst>
                                    <p:animEffect transition="out" filter="wipe(up)">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childTnLst>
                          </p:cTn>
                        </p:par>
                        <p:par>
                          <p:cTn id="80" fill="hold">
                            <p:stCondLst>
                              <p:cond delay="2500"/>
                            </p:stCondLst>
                            <p:childTnLst>
                              <p:par>
                                <p:cTn id="81" presetID="22" presetClass="exit" presetSubtype="1" fill="hold" grpId="0" nodeType="afterEffect">
                                  <p:stCondLst>
                                    <p:cond delay="0"/>
                                  </p:stCondLst>
                                  <p:childTnLst>
                                    <p:animEffect transition="out" filter="wipe(up)">
                                      <p:cBhvr>
                                        <p:cTn id="82" dur="500"/>
                                        <p:tgtEl>
                                          <p:spTgt spid="2"/>
                                        </p:tgtEl>
                                      </p:cBhvr>
                                    </p:animEffect>
                                    <p:set>
                                      <p:cBhvr>
                                        <p:cTn id="83" dur="1" fill="hold">
                                          <p:stCondLst>
                                            <p:cond delay="499"/>
                                          </p:stCondLst>
                                        </p:cTn>
                                        <p:tgtEl>
                                          <p:spTgt spid="2"/>
                                        </p:tgtEl>
                                        <p:attrNameLst>
                                          <p:attrName>style.visibility</p:attrName>
                                        </p:attrNameLst>
                                      </p:cBhvr>
                                      <p:to>
                                        <p:strVal val="hidden"/>
                                      </p:to>
                                    </p:set>
                                  </p:childTnLst>
                                </p:cTn>
                              </p:par>
                            </p:childTnLst>
                          </p:cTn>
                        </p:par>
                        <p:par>
                          <p:cTn id="84" fill="hold">
                            <p:stCondLst>
                              <p:cond delay="3000"/>
                            </p:stCondLst>
                            <p:childTnLst>
                              <p:par>
                                <p:cTn id="85" presetID="22" presetClass="exit" presetSubtype="1" fill="hold" grpId="1" nodeType="afterEffect">
                                  <p:stCondLst>
                                    <p:cond delay="0"/>
                                  </p:stCondLst>
                                  <p:childTnLst>
                                    <p:animEffect transition="out" filter="wipe(up)">
                                      <p:cBhvr>
                                        <p:cTn id="86" dur="500"/>
                                        <p:tgtEl>
                                          <p:spTgt spid="3"/>
                                        </p:tgtEl>
                                      </p:cBhvr>
                                    </p:animEffect>
                                    <p:set>
                                      <p:cBhvr>
                                        <p:cTn id="87" dur="1" fill="hold">
                                          <p:stCondLst>
                                            <p:cond delay="499"/>
                                          </p:stCondLst>
                                        </p:cTn>
                                        <p:tgtEl>
                                          <p:spTgt spid="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2" presetClass="exit" presetSubtype="0" fill="hold" grpId="1" nodeType="clickEffect">
                                  <p:stCondLst>
                                    <p:cond delay="0"/>
                                  </p:stCondLst>
                                  <p:childTnLst>
                                    <p:animEffect transition="out" filter="fade">
                                      <p:cBhvr>
                                        <p:cTn id="91" dur="1000"/>
                                        <p:tgtEl>
                                          <p:spTgt spid="14"/>
                                        </p:tgtEl>
                                      </p:cBhvr>
                                    </p:animEffect>
                                    <p:anim calcmode="lin" valueType="num">
                                      <p:cBhvr>
                                        <p:cTn id="92" dur="1000"/>
                                        <p:tgtEl>
                                          <p:spTgt spid="14"/>
                                        </p:tgtEl>
                                        <p:attrNameLst>
                                          <p:attrName>ppt_x</p:attrName>
                                        </p:attrNameLst>
                                      </p:cBhvr>
                                      <p:tavLst>
                                        <p:tav tm="0">
                                          <p:val>
                                            <p:strVal val="ppt_x"/>
                                          </p:val>
                                        </p:tav>
                                        <p:tav tm="100000">
                                          <p:val>
                                            <p:strVal val="ppt_x"/>
                                          </p:val>
                                        </p:tav>
                                      </p:tavLst>
                                    </p:anim>
                                    <p:anim calcmode="lin" valueType="num">
                                      <p:cBhvr>
                                        <p:cTn id="93" dur="1000"/>
                                        <p:tgtEl>
                                          <p:spTgt spid="14"/>
                                        </p:tgtEl>
                                        <p:attrNameLst>
                                          <p:attrName>ppt_y</p:attrName>
                                        </p:attrNameLst>
                                      </p:cBhvr>
                                      <p:tavLst>
                                        <p:tav tm="0">
                                          <p:val>
                                            <p:strVal val="ppt_y"/>
                                          </p:val>
                                        </p:tav>
                                        <p:tav tm="100000">
                                          <p:val>
                                            <p:strVal val="ppt_y+.1"/>
                                          </p:val>
                                        </p:tav>
                                      </p:tavLst>
                                    </p:anim>
                                    <p:set>
                                      <p:cBhvr>
                                        <p:cTn id="94"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18" grpId="0" animBg="1"/>
      <p:bldP spid="19" grpId="0" animBg="1"/>
      <p:bldP spid="20" grpId="0" animBg="1"/>
      <p:bldP spid="4" grpId="0"/>
      <p:bldP spid="4" grpId="1"/>
      <p:bldP spid="8" grpId="0"/>
      <p:bldP spid="8" grpId="1"/>
      <p:bldP spid="9" grpId="0"/>
      <p:bldP spid="9" grpId="1"/>
      <p:bldP spid="5" grpId="1"/>
      <p:bldP spid="5" grpId="2"/>
      <p:bldP spid="12" grpId="0"/>
      <p:bldP spid="14" grpId="0"/>
      <p:bldP spid="14"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DE1FD"/>
        </a:solidFill>
        <a:effectLst/>
      </p:bgPr>
    </p:bg>
    <p:spTree>
      <p:nvGrpSpPr>
        <p:cNvPr id="1" name=""/>
        <p:cNvGrpSpPr/>
        <p:nvPr/>
      </p:nvGrpSpPr>
      <p:grpSpPr>
        <a:xfrm>
          <a:off x="0" y="0"/>
          <a:ext cx="0" cy="0"/>
          <a:chOff x="0" y="0"/>
          <a:chExt cx="0" cy="0"/>
        </a:xfrm>
      </p:grpSpPr>
      <p:grpSp>
        <p:nvGrpSpPr>
          <p:cNvPr id="16" name="קבוצה 15">
            <a:extLst>
              <a:ext uri="{FF2B5EF4-FFF2-40B4-BE49-F238E27FC236}">
                <a16:creationId xmlns:a16="http://schemas.microsoft.com/office/drawing/2014/main" id="{2FF7F55D-8DF4-4972-9ECE-726D7FF7F2AB}"/>
              </a:ext>
            </a:extLst>
          </p:cNvPr>
          <p:cNvGrpSpPr/>
          <p:nvPr/>
        </p:nvGrpSpPr>
        <p:grpSpPr>
          <a:xfrm>
            <a:off x="8856272" y="-17952"/>
            <a:ext cx="3325125" cy="2248553"/>
            <a:chOff x="8528506" y="-32084"/>
            <a:chExt cx="3663494" cy="2477370"/>
          </a:xfrm>
        </p:grpSpPr>
        <p:pic>
          <p:nvPicPr>
            <p:cNvPr id="8" name="תמונה 2" descr="הככר 1935.jpg">
              <a:extLst>
                <a:ext uri="{FF2B5EF4-FFF2-40B4-BE49-F238E27FC236}">
                  <a16:creationId xmlns:a16="http://schemas.microsoft.com/office/drawing/2014/main" id="{3C438273-739A-4791-B4DA-96D8F5636D81}"/>
                </a:ext>
              </a:extLst>
            </p:cNvPr>
            <p:cNvPicPr/>
            <p:nvPr/>
          </p:nvPicPr>
          <p:blipFill>
            <a:blip r:embed="rId2" cstate="print"/>
            <a:stretch>
              <a:fillRect/>
            </a:stretch>
          </p:blipFill>
          <p:spPr>
            <a:xfrm>
              <a:off x="8628237" y="0"/>
              <a:ext cx="3563763" cy="2445286"/>
            </a:xfrm>
            <a:prstGeom prst="rect">
              <a:avLst/>
            </a:prstGeom>
          </p:spPr>
        </p:pic>
        <p:sp>
          <p:nvSpPr>
            <p:cNvPr id="10" name="Rectangle 4">
              <a:extLst>
                <a:ext uri="{FF2B5EF4-FFF2-40B4-BE49-F238E27FC236}">
                  <a16:creationId xmlns:a16="http://schemas.microsoft.com/office/drawing/2014/main" id="{EAFAB5B0-7961-4B2B-B102-9F7B52C4B9BB}"/>
                </a:ext>
              </a:extLst>
            </p:cNvPr>
            <p:cNvSpPr/>
            <p:nvPr/>
          </p:nvSpPr>
          <p:spPr>
            <a:xfrm>
              <a:off x="8528506" y="-32084"/>
              <a:ext cx="1438688" cy="915561"/>
            </a:xfrm>
            <a:prstGeom prst="rect">
              <a:avLst/>
            </a:prstGeom>
          </p:spPr>
          <p:txBody>
            <a:bodyPr wrap="none">
              <a:spAutoFit/>
            </a:bodyPr>
            <a:lstStyle/>
            <a:p>
              <a:pPr indent="302260" rtl="1"/>
              <a:r>
                <a:rPr lang="en-US" b="1" dirty="0">
                  <a:solidFill>
                    <a:schemeClr val="accent6">
                      <a:lumMod val="75000"/>
                    </a:schemeClr>
                  </a:solidFill>
                  <a:effectLst>
                    <a:glow rad="63500">
                      <a:schemeClr val="accent6">
                        <a:satMod val="175000"/>
                        <a:alpha val="4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he-IL" b="1" dirty="0">
                  <a:solidFill>
                    <a:schemeClr val="accent6">
                      <a:lumMod val="75000"/>
                    </a:schemeClr>
                  </a:solidFill>
                  <a:effectLst>
                    <a:glow rad="63500">
                      <a:schemeClr val="accent6">
                        <a:satMod val="175000"/>
                        <a:alpha val="4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rPr>
                <a:t>1935</a:t>
              </a:r>
            </a:p>
            <a:p>
              <a:pPr indent="302260" rtl="1"/>
              <a:endParaRPr lang="he-IL" sz="1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indent="302260" rtl="1"/>
              <a:r>
                <a:rPr lang="he-IL" sz="1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ארכיון ראש פינה</a:t>
              </a:r>
            </a:p>
            <a:p>
              <a:pPr indent="302260" rtl="1"/>
              <a:r>
                <a:rPr lang="he-IL" sz="1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(צלם לא ידוע)</a:t>
              </a:r>
              <a:endParaRPr lang="en-US" sz="1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15" name="קבוצה 14">
            <a:extLst>
              <a:ext uri="{FF2B5EF4-FFF2-40B4-BE49-F238E27FC236}">
                <a16:creationId xmlns:a16="http://schemas.microsoft.com/office/drawing/2014/main" id="{122EFAB5-0993-48B0-B3A2-BA6DA571400A}"/>
              </a:ext>
            </a:extLst>
          </p:cNvPr>
          <p:cNvGrpSpPr/>
          <p:nvPr/>
        </p:nvGrpSpPr>
        <p:grpSpPr>
          <a:xfrm>
            <a:off x="8889094" y="2195552"/>
            <a:ext cx="3288102" cy="2352972"/>
            <a:chOff x="8398112" y="1972011"/>
            <a:chExt cx="3622704" cy="2592415"/>
          </a:xfrm>
        </p:grpSpPr>
        <p:pic>
          <p:nvPicPr>
            <p:cNvPr id="9" name="תמונה 3" descr="הרחוב העליון 1965.jpg">
              <a:extLst>
                <a:ext uri="{FF2B5EF4-FFF2-40B4-BE49-F238E27FC236}">
                  <a16:creationId xmlns:a16="http://schemas.microsoft.com/office/drawing/2014/main" id="{B1BAAC86-B8F7-4154-8818-EAB4BC2D4AC8}"/>
                </a:ext>
              </a:extLst>
            </p:cNvPr>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8457053" y="2019424"/>
              <a:ext cx="3563763" cy="2545002"/>
            </a:xfrm>
            <a:prstGeom prst="rect">
              <a:avLst/>
            </a:prstGeom>
          </p:spPr>
        </p:pic>
        <p:sp>
          <p:nvSpPr>
            <p:cNvPr id="11" name="Rectangle 5">
              <a:extLst>
                <a:ext uri="{FF2B5EF4-FFF2-40B4-BE49-F238E27FC236}">
                  <a16:creationId xmlns:a16="http://schemas.microsoft.com/office/drawing/2014/main" id="{C9C964DA-55FC-4416-BC54-46F57C1E61C5}"/>
                </a:ext>
              </a:extLst>
            </p:cNvPr>
            <p:cNvSpPr/>
            <p:nvPr/>
          </p:nvSpPr>
          <p:spPr>
            <a:xfrm>
              <a:off x="8398112" y="1972011"/>
              <a:ext cx="1339785" cy="1040744"/>
            </a:xfrm>
            <a:prstGeom prst="rect">
              <a:avLst/>
            </a:prstGeom>
          </p:spPr>
          <p:txBody>
            <a:bodyPr wrap="none">
              <a:spAutoFit/>
            </a:bodyPr>
            <a:lstStyle/>
            <a:p>
              <a:pPr indent="302260" rtl="1">
                <a:lnSpc>
                  <a:spcPct val="150000"/>
                </a:lnSpc>
              </a:pPr>
              <a:r>
                <a:rPr lang="en-US" b="1" dirty="0">
                  <a:solidFill>
                    <a:schemeClr val="accent6">
                      <a:lumMod val="75000"/>
                    </a:schemeClr>
                  </a:solidFill>
                  <a:effectLst>
                    <a:glow rad="63500">
                      <a:schemeClr val="accent6">
                        <a:satMod val="175000"/>
                        <a:alpha val="40000"/>
                      </a:schemeClr>
                    </a:glow>
                    <a:outerShdw blurRad="38100" dist="38100" dir="2700000" algn="tl">
                      <a:srgbClr val="000000">
                        <a:alpha val="43137"/>
                      </a:srgbClr>
                    </a:outerShdw>
                  </a:effectLst>
                  <a:latin typeface="Calibri" panose="020F0502020204030204" pitchFamily="34" charset="0"/>
                </a:rPr>
                <a:t>    </a:t>
              </a:r>
              <a:r>
                <a:rPr lang="he-IL" b="1" dirty="0">
                  <a:solidFill>
                    <a:schemeClr val="accent6">
                      <a:lumMod val="75000"/>
                    </a:schemeClr>
                  </a:solidFill>
                  <a:effectLst>
                    <a:glow rad="63500">
                      <a:schemeClr val="accent6">
                        <a:satMod val="175000"/>
                        <a:alpha val="40000"/>
                      </a:schemeClr>
                    </a:glow>
                    <a:outerShdw blurRad="38100" dist="38100" dir="2700000" algn="tl">
                      <a:srgbClr val="000000">
                        <a:alpha val="43137"/>
                      </a:srgbClr>
                    </a:outerShdw>
                  </a:effectLst>
                  <a:latin typeface="Calibri" panose="020F0502020204030204" pitchFamily="34" charset="0"/>
                </a:rPr>
                <a:t>1966</a:t>
              </a:r>
            </a:p>
            <a:p>
              <a:pPr indent="302260" rtl="1">
                <a:lnSpc>
                  <a:spcPct val="150000"/>
                </a:lnSpc>
              </a:pPr>
              <a:endParaRPr lang="he-IL" sz="100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indent="302260" rtl="1">
                <a:lnSpc>
                  <a:spcPct val="150000"/>
                </a:lnSpc>
              </a:pPr>
              <a:r>
                <a:rPr lang="he-IL" sz="1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צילום: אבי נווה</a:t>
              </a:r>
              <a:endParaRPr lang="en-US" sz="1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grpSp>
        <p:nvGrpSpPr>
          <p:cNvPr id="17" name="קבוצה 16">
            <a:extLst>
              <a:ext uri="{FF2B5EF4-FFF2-40B4-BE49-F238E27FC236}">
                <a16:creationId xmlns:a16="http://schemas.microsoft.com/office/drawing/2014/main" id="{DBC600AE-DD73-4215-96F6-88648DD7CB23}"/>
              </a:ext>
            </a:extLst>
          </p:cNvPr>
          <p:cNvGrpSpPr/>
          <p:nvPr/>
        </p:nvGrpSpPr>
        <p:grpSpPr>
          <a:xfrm>
            <a:off x="8874239" y="4513864"/>
            <a:ext cx="3294466" cy="2351217"/>
            <a:chOff x="8562282" y="4274600"/>
            <a:chExt cx="3629717" cy="2590482"/>
          </a:xfrm>
        </p:grpSpPr>
        <p:pic>
          <p:nvPicPr>
            <p:cNvPr id="13" name="Picture 10">
              <a:extLst>
                <a:ext uri="{FF2B5EF4-FFF2-40B4-BE49-F238E27FC236}">
                  <a16:creationId xmlns:a16="http://schemas.microsoft.com/office/drawing/2014/main" id="{0CE842FB-DC2F-4EAA-8B45-88C75CE641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242" r="1"/>
            <a:stretch/>
          </p:blipFill>
          <p:spPr>
            <a:xfrm>
              <a:off x="8628234" y="4319042"/>
              <a:ext cx="3563765" cy="2546040"/>
            </a:xfrm>
            <a:prstGeom prst="rect">
              <a:avLst/>
            </a:prstGeom>
          </p:spPr>
        </p:pic>
        <p:sp>
          <p:nvSpPr>
            <p:cNvPr id="14" name="Rectangle 12">
              <a:extLst>
                <a:ext uri="{FF2B5EF4-FFF2-40B4-BE49-F238E27FC236}">
                  <a16:creationId xmlns:a16="http://schemas.microsoft.com/office/drawing/2014/main" id="{624FFE7B-95B9-44C2-8D87-8DC5D8ECE17D}"/>
                </a:ext>
              </a:extLst>
            </p:cNvPr>
            <p:cNvSpPr/>
            <p:nvPr/>
          </p:nvSpPr>
          <p:spPr>
            <a:xfrm>
              <a:off x="8562282" y="4274600"/>
              <a:ext cx="1433389" cy="1040744"/>
            </a:xfrm>
            <a:prstGeom prst="rect">
              <a:avLst/>
            </a:prstGeom>
          </p:spPr>
          <p:txBody>
            <a:bodyPr wrap="none">
              <a:spAutoFit/>
            </a:bodyPr>
            <a:lstStyle/>
            <a:p>
              <a:pPr indent="302260" rtl="1">
                <a:lnSpc>
                  <a:spcPct val="150000"/>
                </a:lnSpc>
              </a:pPr>
              <a:r>
                <a:rPr lang="en-US" b="1" dirty="0">
                  <a:solidFill>
                    <a:schemeClr val="accent6">
                      <a:lumMod val="75000"/>
                    </a:schemeClr>
                  </a:solidFill>
                  <a:effectLst>
                    <a:glow rad="63500">
                      <a:schemeClr val="accent6">
                        <a:satMod val="175000"/>
                        <a:alpha val="40000"/>
                      </a:schemeClr>
                    </a:glow>
                    <a:outerShdw blurRad="38100" dist="38100" dir="2700000" algn="tl">
                      <a:srgbClr val="000000">
                        <a:alpha val="43137"/>
                      </a:srgbClr>
                    </a:outerShdw>
                  </a:effectLst>
                  <a:latin typeface="Calibri" panose="020F0502020204030204" pitchFamily="34" charset="0"/>
                </a:rPr>
                <a:t>     </a:t>
              </a:r>
              <a:r>
                <a:rPr lang="he-IL" b="1" dirty="0">
                  <a:solidFill>
                    <a:schemeClr val="accent6">
                      <a:lumMod val="75000"/>
                    </a:schemeClr>
                  </a:solidFill>
                  <a:effectLst>
                    <a:glow rad="63500">
                      <a:schemeClr val="accent6">
                        <a:satMod val="175000"/>
                        <a:alpha val="40000"/>
                      </a:schemeClr>
                    </a:glow>
                    <a:outerShdw blurRad="38100" dist="38100" dir="2700000" algn="tl">
                      <a:srgbClr val="000000">
                        <a:alpha val="43137"/>
                      </a:srgbClr>
                    </a:outerShdw>
                  </a:effectLst>
                  <a:latin typeface="Calibri" panose="020F0502020204030204" pitchFamily="34" charset="0"/>
                </a:rPr>
                <a:t>2019</a:t>
              </a:r>
            </a:p>
            <a:p>
              <a:pPr indent="302260" rtl="1">
                <a:lnSpc>
                  <a:spcPct val="150000"/>
                </a:lnSpc>
              </a:pPr>
              <a:endParaRPr lang="he-IL" sz="1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indent="302260" rtl="1">
                <a:lnSpc>
                  <a:spcPct val="150000"/>
                </a:lnSpc>
              </a:pPr>
              <a:r>
                <a:rPr lang="he-IL" sz="1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צילום: טל אלוהב</a:t>
              </a:r>
              <a:endParaRPr lang="en-US" sz="1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p:txBody>
        </p:sp>
      </p:grpSp>
      <p:sp>
        <p:nvSpPr>
          <p:cNvPr id="18" name="תיבת טקסט 17">
            <a:extLst>
              <a:ext uri="{FF2B5EF4-FFF2-40B4-BE49-F238E27FC236}">
                <a16:creationId xmlns:a16="http://schemas.microsoft.com/office/drawing/2014/main" id="{F7738143-5C20-4503-9721-23017A80B5E7}"/>
              </a:ext>
            </a:extLst>
          </p:cNvPr>
          <p:cNvSpPr txBox="1"/>
          <p:nvPr/>
        </p:nvSpPr>
        <p:spPr>
          <a:xfrm>
            <a:off x="4751316" y="4679128"/>
            <a:ext cx="3340979" cy="738664"/>
          </a:xfrm>
          <a:prstGeom prst="rect">
            <a:avLst/>
          </a:prstGeom>
          <a:noFill/>
        </p:spPr>
        <p:txBody>
          <a:bodyPr wrap="none" rtlCol="1">
            <a:spAutoFit/>
          </a:bodyPr>
          <a:lstStyle/>
          <a:p>
            <a:r>
              <a:rPr lang="he-IL" sz="2400" b="1" dirty="0">
                <a:solidFill>
                  <a:schemeClr val="tx1">
                    <a:lumMod val="75000"/>
                    <a:lumOff val="25000"/>
                  </a:schemeClr>
                </a:solidFill>
              </a:rPr>
              <a:t>מריאנה רוח-מדבר שפירא</a:t>
            </a:r>
          </a:p>
          <a:p>
            <a:r>
              <a:rPr lang="he-IL" dirty="0">
                <a:solidFill>
                  <a:schemeClr val="tx1">
                    <a:lumMod val="75000"/>
                    <a:lumOff val="25000"/>
                  </a:schemeClr>
                </a:solidFill>
              </a:rPr>
              <a:t>המכללה האקדמית צפת</a:t>
            </a:r>
          </a:p>
        </p:txBody>
      </p:sp>
      <p:sp>
        <p:nvSpPr>
          <p:cNvPr id="19" name="תיבת טקסט 18">
            <a:extLst>
              <a:ext uri="{FF2B5EF4-FFF2-40B4-BE49-F238E27FC236}">
                <a16:creationId xmlns:a16="http://schemas.microsoft.com/office/drawing/2014/main" id="{1130E280-B931-46D8-99F5-19EF09DCEFCA}"/>
              </a:ext>
            </a:extLst>
          </p:cNvPr>
          <p:cNvSpPr txBox="1"/>
          <p:nvPr/>
        </p:nvSpPr>
        <p:spPr>
          <a:xfrm>
            <a:off x="1383947" y="4674713"/>
            <a:ext cx="2052164" cy="738664"/>
          </a:xfrm>
          <a:prstGeom prst="rect">
            <a:avLst/>
          </a:prstGeom>
          <a:noFill/>
        </p:spPr>
        <p:txBody>
          <a:bodyPr wrap="none" rtlCol="1">
            <a:spAutoFit/>
          </a:bodyPr>
          <a:lstStyle/>
          <a:p>
            <a:r>
              <a:rPr lang="he-IL" sz="2400" b="1" dirty="0">
                <a:solidFill>
                  <a:schemeClr val="tx1">
                    <a:lumMod val="75000"/>
                    <a:lumOff val="25000"/>
                  </a:schemeClr>
                </a:solidFill>
              </a:rPr>
              <a:t>טל </a:t>
            </a:r>
            <a:r>
              <a:rPr lang="he-IL" sz="2400" b="1" dirty="0" err="1">
                <a:solidFill>
                  <a:schemeClr val="tx1">
                    <a:lumMod val="75000"/>
                    <a:lumOff val="25000"/>
                  </a:schemeClr>
                </a:solidFill>
              </a:rPr>
              <a:t>אלוהב</a:t>
            </a:r>
            <a:endParaRPr lang="he-IL" sz="2400" b="1" dirty="0">
              <a:solidFill>
                <a:schemeClr val="tx1">
                  <a:lumMod val="75000"/>
                  <a:lumOff val="25000"/>
                </a:schemeClr>
              </a:solidFill>
            </a:endParaRPr>
          </a:p>
          <a:p>
            <a:r>
              <a:rPr lang="he-IL" dirty="0">
                <a:solidFill>
                  <a:schemeClr val="tx1">
                    <a:lumMod val="75000"/>
                    <a:lumOff val="25000"/>
                  </a:schemeClr>
                </a:solidFill>
              </a:rPr>
              <a:t>אוניברסיטת תל אביב</a:t>
            </a:r>
          </a:p>
        </p:txBody>
      </p:sp>
      <p:sp>
        <p:nvSpPr>
          <p:cNvPr id="20" name="תיבת טקסט 19">
            <a:extLst>
              <a:ext uri="{FF2B5EF4-FFF2-40B4-BE49-F238E27FC236}">
                <a16:creationId xmlns:a16="http://schemas.microsoft.com/office/drawing/2014/main" id="{11BB374A-3734-4843-86E6-AAA13C4542EE}"/>
              </a:ext>
            </a:extLst>
          </p:cNvPr>
          <p:cNvSpPr txBox="1"/>
          <p:nvPr/>
        </p:nvSpPr>
        <p:spPr>
          <a:xfrm>
            <a:off x="661578" y="960256"/>
            <a:ext cx="7816563" cy="1077218"/>
          </a:xfrm>
          <a:prstGeom prst="rect">
            <a:avLst/>
          </a:prstGeom>
          <a:noFill/>
        </p:spPr>
        <p:txBody>
          <a:bodyPr wrap="none" rtlCol="1">
            <a:spAutoFit/>
          </a:bodyPr>
          <a:lstStyle/>
          <a:p>
            <a:r>
              <a:rPr lang="he-IL" sz="3600" b="1" dirty="0">
                <a:solidFill>
                  <a:schemeClr val="accent1">
                    <a:lumMod val="50000"/>
                  </a:schemeClr>
                </a:solidFill>
              </a:rPr>
              <a:t>מזהות היפית לזהות רוחנית-אלטרנטיבית</a:t>
            </a:r>
          </a:p>
          <a:p>
            <a:r>
              <a:rPr lang="he-IL" sz="2800" b="1" dirty="0">
                <a:solidFill>
                  <a:schemeClr val="accent1">
                    <a:lumMod val="50000"/>
                  </a:schemeClr>
                </a:solidFill>
              </a:rPr>
              <a:t>לתולדותיה של המושבה ההיפית בראש-פינה העתיקה</a:t>
            </a:r>
          </a:p>
        </p:txBody>
      </p:sp>
    </p:spTree>
    <p:extLst>
      <p:ext uri="{BB962C8B-B14F-4D97-AF65-F5344CB8AC3E}">
        <p14:creationId xmlns:p14="http://schemas.microsoft.com/office/powerpoint/2010/main" val="4236527705"/>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E1FD"/>
        </a:solidFill>
        <a:effectLst/>
      </p:bgPr>
    </p:bg>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2EC0E592-9640-4D94-BA84-76298CB502D2}"/>
              </a:ext>
            </a:extLst>
          </p:cNvPr>
          <p:cNvSpPr txBox="1"/>
          <p:nvPr/>
        </p:nvSpPr>
        <p:spPr>
          <a:xfrm>
            <a:off x="661578" y="960256"/>
            <a:ext cx="7816563" cy="1077218"/>
          </a:xfrm>
          <a:prstGeom prst="rect">
            <a:avLst/>
          </a:prstGeom>
          <a:noFill/>
        </p:spPr>
        <p:txBody>
          <a:bodyPr wrap="none" rtlCol="1">
            <a:spAutoFit/>
          </a:bodyPr>
          <a:lstStyle/>
          <a:p>
            <a:r>
              <a:rPr lang="he-IL" sz="3600" b="1" dirty="0">
                <a:solidFill>
                  <a:schemeClr val="accent1">
                    <a:lumMod val="50000"/>
                  </a:schemeClr>
                </a:solidFill>
              </a:rPr>
              <a:t>מזהות היפית לזהות רוחנית-אלטרנטיבית</a:t>
            </a:r>
          </a:p>
          <a:p>
            <a:r>
              <a:rPr lang="he-IL" sz="2800" b="1" dirty="0">
                <a:solidFill>
                  <a:schemeClr val="accent1">
                    <a:lumMod val="50000"/>
                  </a:schemeClr>
                </a:solidFill>
              </a:rPr>
              <a:t>לתולדותיה של המושבה ההיפית בראש-פינה העתיקה</a:t>
            </a:r>
          </a:p>
        </p:txBody>
      </p:sp>
      <p:sp>
        <p:nvSpPr>
          <p:cNvPr id="3" name="מלבן 2">
            <a:extLst>
              <a:ext uri="{FF2B5EF4-FFF2-40B4-BE49-F238E27FC236}">
                <a16:creationId xmlns:a16="http://schemas.microsoft.com/office/drawing/2014/main" id="{16EDD083-0BEB-49C7-AFB3-72CB4217195C}"/>
              </a:ext>
            </a:extLst>
          </p:cNvPr>
          <p:cNvSpPr/>
          <p:nvPr/>
        </p:nvSpPr>
        <p:spPr>
          <a:xfrm>
            <a:off x="10077254" y="5771868"/>
            <a:ext cx="2114746" cy="1085469"/>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0" dirty="0">
                <a:solidFill>
                  <a:schemeClr val="bg1">
                    <a:lumMod val="65000"/>
                  </a:schemeClr>
                </a:solidFill>
                <a:effectLst>
                  <a:outerShdw blurRad="50800" dist="38100" dir="8100000" algn="tr" rotWithShape="0">
                    <a:prstClr val="black">
                      <a:alpha val="40000"/>
                    </a:prstClr>
                  </a:outerShdw>
                </a:effectLst>
              </a:rPr>
              <a:t>מקור הצביון </a:t>
            </a:r>
            <a:r>
              <a:rPr lang="he-IL" sz="1600" dirty="0" err="1">
                <a:solidFill>
                  <a:schemeClr val="bg1">
                    <a:lumMod val="65000"/>
                  </a:schemeClr>
                </a:solidFill>
                <a:effectLst>
                  <a:outerShdw blurRad="50800" dist="38100" dir="8100000" algn="tr" rotWithShape="0">
                    <a:prstClr val="black">
                      <a:alpha val="40000"/>
                    </a:prstClr>
                  </a:outerShdw>
                </a:effectLst>
              </a:rPr>
              <a:t>ה'רוחניקי</a:t>
            </a:r>
            <a:r>
              <a:rPr lang="he-IL" sz="1600" dirty="0">
                <a:solidFill>
                  <a:schemeClr val="bg1">
                    <a:lumMod val="65000"/>
                  </a:schemeClr>
                </a:solidFill>
                <a:effectLst>
                  <a:outerShdw blurRad="50800" dist="38100" dir="8100000" algn="tr" rotWithShape="0">
                    <a:prstClr val="black">
                      <a:alpha val="40000"/>
                    </a:prstClr>
                  </a:outerShdw>
                </a:effectLst>
              </a:rPr>
              <a:t>' של ראש-פינה </a:t>
            </a:r>
          </a:p>
        </p:txBody>
      </p:sp>
      <p:sp>
        <p:nvSpPr>
          <p:cNvPr id="2" name="הסבר: חץ למטה 1">
            <a:extLst>
              <a:ext uri="{FF2B5EF4-FFF2-40B4-BE49-F238E27FC236}">
                <a16:creationId xmlns:a16="http://schemas.microsoft.com/office/drawing/2014/main" id="{A0578FF0-96AB-4C07-8DF3-BCB3C9FA4EFB}"/>
              </a:ext>
            </a:extLst>
          </p:cNvPr>
          <p:cNvSpPr/>
          <p:nvPr/>
        </p:nvSpPr>
        <p:spPr>
          <a:xfrm>
            <a:off x="10077254" y="4299625"/>
            <a:ext cx="2114746" cy="1676975"/>
          </a:xfrm>
          <a:prstGeom prst="downArrowCallout">
            <a:avLst/>
          </a:prstGeom>
          <a:solidFill>
            <a:schemeClr val="accent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השלישי</a:t>
            </a:r>
          </a:p>
          <a:p>
            <a:pPr algn="ctr"/>
            <a:r>
              <a:rPr lang="he-IL" sz="1600" dirty="0">
                <a:solidFill>
                  <a:schemeClr val="bg1">
                    <a:lumMod val="65000"/>
                  </a:schemeClr>
                </a:solidFill>
                <a:effectLst>
                  <a:outerShdw blurRad="50800" dist="38100" dir="8100000" algn="tr" rotWithShape="0">
                    <a:prstClr val="black">
                      <a:alpha val="40000"/>
                    </a:prstClr>
                  </a:outerShdw>
                </a:effectLst>
              </a:rPr>
              <a:t>רוחניות, תיירות ציונות</a:t>
            </a:r>
          </a:p>
          <a:p>
            <a:pPr algn="ctr"/>
            <a:r>
              <a:rPr lang="he-IL" sz="1200" dirty="0">
                <a:solidFill>
                  <a:schemeClr val="bg1">
                    <a:lumMod val="65000"/>
                  </a:schemeClr>
                </a:solidFill>
                <a:effectLst>
                  <a:outerShdw blurRad="50800" dist="38100" dir="8100000" algn="tr" rotWithShape="0">
                    <a:prstClr val="black">
                      <a:alpha val="40000"/>
                    </a:prstClr>
                  </a:outerShdw>
                </a:effectLst>
              </a:rPr>
              <a:t>סוף ה-1980' עד היום</a:t>
            </a:r>
          </a:p>
        </p:txBody>
      </p:sp>
      <p:sp>
        <p:nvSpPr>
          <p:cNvPr id="18" name="הסבר: חץ למטה 17">
            <a:extLst>
              <a:ext uri="{FF2B5EF4-FFF2-40B4-BE49-F238E27FC236}">
                <a16:creationId xmlns:a16="http://schemas.microsoft.com/office/drawing/2014/main" id="{BF6059CE-55B2-4F7A-B572-C75552D88A90}"/>
              </a:ext>
            </a:extLst>
          </p:cNvPr>
          <p:cNvSpPr/>
          <p:nvPr/>
        </p:nvSpPr>
        <p:spPr>
          <a:xfrm>
            <a:off x="10077254" y="2868034"/>
            <a:ext cx="2114746" cy="1676975"/>
          </a:xfrm>
          <a:prstGeom prst="downArrowCallou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השני</a:t>
            </a:r>
          </a:p>
          <a:p>
            <a:pPr algn="ctr"/>
            <a:r>
              <a:rPr lang="he-IL" sz="1600" dirty="0">
                <a:solidFill>
                  <a:schemeClr val="bg1">
                    <a:lumMod val="65000"/>
                  </a:schemeClr>
                </a:solidFill>
                <a:effectLst>
                  <a:outerShdw blurRad="50800" dist="38100" dir="8100000" algn="tr" rotWithShape="0">
                    <a:prstClr val="black">
                      <a:alpha val="40000"/>
                    </a:prstClr>
                  </a:outerShdw>
                </a:effectLst>
              </a:rPr>
              <a:t>התמסדות ולימוד רוחני</a:t>
            </a:r>
          </a:p>
          <a:p>
            <a:pPr algn="ctr"/>
            <a:r>
              <a:rPr lang="he-IL" sz="1200" dirty="0">
                <a:solidFill>
                  <a:schemeClr val="bg1">
                    <a:lumMod val="65000"/>
                  </a:schemeClr>
                </a:solidFill>
                <a:effectLst>
                  <a:outerShdw blurRad="50800" dist="38100" dir="8100000" algn="tr" rotWithShape="0">
                    <a:prstClr val="black">
                      <a:alpha val="40000"/>
                    </a:prstClr>
                  </a:outerShdw>
                </a:effectLst>
              </a:rPr>
              <a:t>אמצע ה-1970'—אמצע ה-1980'</a:t>
            </a:r>
          </a:p>
        </p:txBody>
      </p:sp>
      <p:sp>
        <p:nvSpPr>
          <p:cNvPr id="19" name="הסבר: חץ למטה 18">
            <a:extLst>
              <a:ext uri="{FF2B5EF4-FFF2-40B4-BE49-F238E27FC236}">
                <a16:creationId xmlns:a16="http://schemas.microsoft.com/office/drawing/2014/main" id="{C2E0D60E-2DFB-4872-B750-C65A923A8D96}"/>
              </a:ext>
            </a:extLst>
          </p:cNvPr>
          <p:cNvSpPr/>
          <p:nvPr/>
        </p:nvSpPr>
        <p:spPr>
          <a:xfrm>
            <a:off x="10077254" y="1461490"/>
            <a:ext cx="2114746" cy="1676975"/>
          </a:xfrm>
          <a:prstGeom prst="downArrowCallou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הראשון</a:t>
            </a:r>
          </a:p>
          <a:p>
            <a:pPr algn="ctr"/>
            <a:r>
              <a:rPr lang="he-IL" sz="1600" dirty="0">
                <a:solidFill>
                  <a:schemeClr val="bg1">
                    <a:lumMod val="65000"/>
                  </a:schemeClr>
                </a:solidFill>
                <a:effectLst>
                  <a:outerShdw blurRad="50800" dist="38100" dir="8100000" algn="tr" rotWithShape="0">
                    <a:prstClr val="black">
                      <a:alpha val="40000"/>
                    </a:prstClr>
                  </a:outerShdw>
                </a:effectLst>
              </a:rPr>
              <a:t>היפים בטבע</a:t>
            </a:r>
          </a:p>
          <a:p>
            <a:pPr algn="ctr"/>
            <a:r>
              <a:rPr lang="he-IL" sz="1200" dirty="0">
                <a:solidFill>
                  <a:schemeClr val="bg1">
                    <a:lumMod val="65000"/>
                  </a:schemeClr>
                </a:solidFill>
                <a:effectLst>
                  <a:outerShdw blurRad="50800" dist="38100" dir="8100000" algn="tr" rotWithShape="0">
                    <a:prstClr val="black">
                      <a:alpha val="40000"/>
                    </a:prstClr>
                  </a:outerShdw>
                </a:effectLst>
              </a:rPr>
              <a:t>1964—אמצע ה-1970'</a:t>
            </a:r>
            <a:endParaRPr lang="he-IL" sz="1200" dirty="0">
              <a:effectLst>
                <a:outerShdw blurRad="50800" dist="38100" dir="8100000" algn="tr" rotWithShape="0">
                  <a:prstClr val="black">
                    <a:alpha val="40000"/>
                  </a:prstClr>
                </a:outerShdw>
              </a:effectLst>
            </a:endParaRPr>
          </a:p>
        </p:txBody>
      </p:sp>
      <p:sp>
        <p:nvSpPr>
          <p:cNvPr id="20" name="הסבר: חץ למטה 19">
            <a:extLst>
              <a:ext uri="{FF2B5EF4-FFF2-40B4-BE49-F238E27FC236}">
                <a16:creationId xmlns:a16="http://schemas.microsoft.com/office/drawing/2014/main" id="{4080ED77-5106-455F-A3F9-FB40F18258D6}"/>
              </a:ext>
            </a:extLst>
          </p:cNvPr>
          <p:cNvSpPr/>
          <p:nvPr/>
        </p:nvSpPr>
        <p:spPr>
          <a:xfrm>
            <a:off x="10077254" y="1"/>
            <a:ext cx="2114746" cy="1676975"/>
          </a:xfrm>
          <a:prstGeom prst="downArrowCallou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innerShdw blurRad="63500" dist="50800" dir="13500000">
                    <a:prstClr val="black">
                      <a:alpha val="50000"/>
                    </a:prstClr>
                  </a:innerShdw>
                </a:effectLst>
              </a:rPr>
              <a:t>פתיח</a:t>
            </a:r>
          </a:p>
        </p:txBody>
      </p:sp>
      <p:sp>
        <p:nvSpPr>
          <p:cNvPr id="10" name="הסבר: חץ למטה 9">
            <a:extLst>
              <a:ext uri="{FF2B5EF4-FFF2-40B4-BE49-F238E27FC236}">
                <a16:creationId xmlns:a16="http://schemas.microsoft.com/office/drawing/2014/main" id="{14637139-DC4A-4BEE-AEBB-53F7AED18661}"/>
              </a:ext>
            </a:extLst>
          </p:cNvPr>
          <p:cNvSpPr/>
          <p:nvPr/>
        </p:nvSpPr>
        <p:spPr>
          <a:xfrm>
            <a:off x="10083733" y="-734"/>
            <a:ext cx="2114746" cy="1676975"/>
          </a:xfrm>
          <a:prstGeom prst="downArrowCallout">
            <a:avLst/>
          </a:prstGeom>
          <a:solidFill>
            <a:schemeClr val="accent1">
              <a:lumMod val="20000"/>
              <a:lumOff val="80000"/>
            </a:schemeClr>
          </a:solidFill>
          <a:ln w="28575">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solidFill>
                <a:effectLst>
                  <a:glow rad="101600">
                    <a:schemeClr val="accent1">
                      <a:satMod val="175000"/>
                      <a:alpha val="40000"/>
                    </a:schemeClr>
                  </a:glow>
                  <a:innerShdw blurRad="63500" dist="50800" dir="13500000">
                    <a:prstClr val="black">
                      <a:alpha val="50000"/>
                    </a:prstClr>
                  </a:innerShdw>
                </a:effectLst>
              </a:rPr>
              <a:t>פתיח</a:t>
            </a:r>
          </a:p>
        </p:txBody>
      </p:sp>
      <p:sp>
        <p:nvSpPr>
          <p:cNvPr id="4" name="תיבת טקסט 3">
            <a:extLst>
              <a:ext uri="{FF2B5EF4-FFF2-40B4-BE49-F238E27FC236}">
                <a16:creationId xmlns:a16="http://schemas.microsoft.com/office/drawing/2014/main" id="{D2B2775D-5B06-4BA9-B149-910A31C5F447}"/>
              </a:ext>
            </a:extLst>
          </p:cNvPr>
          <p:cNvSpPr txBox="1"/>
          <p:nvPr/>
        </p:nvSpPr>
        <p:spPr>
          <a:xfrm>
            <a:off x="1601994" y="1830310"/>
            <a:ext cx="6535765" cy="584775"/>
          </a:xfrm>
          <a:prstGeom prst="rect">
            <a:avLst/>
          </a:prstGeom>
          <a:noFill/>
        </p:spPr>
        <p:txBody>
          <a:bodyPr wrap="none" rtlCol="1">
            <a:spAutoFit/>
          </a:bodyPr>
          <a:lstStyle/>
          <a:p>
            <a:r>
              <a:rPr lang="he-IL" sz="3200" b="1" dirty="0"/>
              <a:t>שלושה דימויים רווחים לראש פינה כיום</a:t>
            </a:r>
          </a:p>
        </p:txBody>
      </p:sp>
      <p:pic>
        <p:nvPicPr>
          <p:cNvPr id="16" name="תמונה 15">
            <a:extLst>
              <a:ext uri="{FF2B5EF4-FFF2-40B4-BE49-F238E27FC236}">
                <a16:creationId xmlns:a16="http://schemas.microsoft.com/office/drawing/2014/main" id="{19D0F42E-4F0A-48F8-AC47-0B694F2E7DD5}"/>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2516"/>
          <a:stretch/>
        </p:blipFill>
        <p:spPr>
          <a:xfrm rot="10800000">
            <a:off x="3332559" y="2844878"/>
            <a:ext cx="3236068" cy="2349842"/>
          </a:xfrm>
          <a:prstGeom prst="rect">
            <a:avLst/>
          </a:prstGeom>
        </p:spPr>
      </p:pic>
      <p:sp>
        <p:nvSpPr>
          <p:cNvPr id="17" name="תיבת טקסט 16">
            <a:extLst>
              <a:ext uri="{FF2B5EF4-FFF2-40B4-BE49-F238E27FC236}">
                <a16:creationId xmlns:a16="http://schemas.microsoft.com/office/drawing/2014/main" id="{6919F4DB-7F75-4D4F-9115-40D8E8398C34}"/>
              </a:ext>
            </a:extLst>
          </p:cNvPr>
          <p:cNvSpPr txBox="1"/>
          <p:nvPr/>
        </p:nvSpPr>
        <p:spPr>
          <a:xfrm>
            <a:off x="6542775" y="3766580"/>
            <a:ext cx="2520242" cy="1077218"/>
          </a:xfrm>
          <a:prstGeom prst="rect">
            <a:avLst/>
          </a:prstGeom>
          <a:noFill/>
        </p:spPr>
        <p:txBody>
          <a:bodyPr wrap="none" rtlCol="1">
            <a:spAutoFit/>
          </a:bodyPr>
          <a:lstStyle/>
          <a:p>
            <a:pPr algn="ctr"/>
            <a:r>
              <a:rPr lang="he-IL" sz="2800" dirty="0">
                <a:solidFill>
                  <a:srgbClr val="00B0F0"/>
                </a:solidFill>
              </a:rPr>
              <a:t>דימוי ציוני</a:t>
            </a:r>
            <a:r>
              <a:rPr lang="he-IL" dirty="0">
                <a:solidFill>
                  <a:srgbClr val="00B0F0"/>
                </a:solidFill>
              </a:rPr>
              <a:t> </a:t>
            </a:r>
          </a:p>
          <a:p>
            <a:pPr algn="ctr"/>
            <a:r>
              <a:rPr lang="he-IL" dirty="0">
                <a:solidFill>
                  <a:srgbClr val="00B0F0"/>
                </a:solidFill>
              </a:rPr>
              <a:t>מורשת: </a:t>
            </a:r>
            <a:r>
              <a:rPr lang="he-IL" dirty="0" err="1">
                <a:solidFill>
                  <a:srgbClr val="00B0F0"/>
                </a:solidFill>
              </a:rPr>
              <a:t>העליה</a:t>
            </a:r>
            <a:r>
              <a:rPr lang="he-IL" dirty="0">
                <a:solidFill>
                  <a:srgbClr val="00B0F0"/>
                </a:solidFill>
              </a:rPr>
              <a:t> הראשונה, </a:t>
            </a:r>
          </a:p>
          <a:p>
            <a:pPr algn="ctr"/>
            <a:r>
              <a:rPr lang="he-IL" dirty="0">
                <a:solidFill>
                  <a:srgbClr val="00B0F0"/>
                </a:solidFill>
              </a:rPr>
              <a:t>חקלאות, אם המושבות</a:t>
            </a:r>
          </a:p>
        </p:txBody>
      </p:sp>
      <p:sp>
        <p:nvSpPr>
          <p:cNvPr id="22" name="תיבת טקסט 21">
            <a:extLst>
              <a:ext uri="{FF2B5EF4-FFF2-40B4-BE49-F238E27FC236}">
                <a16:creationId xmlns:a16="http://schemas.microsoft.com/office/drawing/2014/main" id="{78EEEAE9-41E0-481F-899C-2AAA80D7401C}"/>
              </a:ext>
            </a:extLst>
          </p:cNvPr>
          <p:cNvSpPr txBox="1"/>
          <p:nvPr/>
        </p:nvSpPr>
        <p:spPr>
          <a:xfrm>
            <a:off x="3645824" y="5060030"/>
            <a:ext cx="2448106" cy="800219"/>
          </a:xfrm>
          <a:prstGeom prst="rect">
            <a:avLst/>
          </a:prstGeom>
          <a:noFill/>
        </p:spPr>
        <p:txBody>
          <a:bodyPr wrap="none" rtlCol="1">
            <a:spAutoFit/>
          </a:bodyPr>
          <a:lstStyle/>
          <a:p>
            <a:pPr algn="ctr"/>
            <a:r>
              <a:rPr lang="he-IL" sz="2800" dirty="0">
                <a:solidFill>
                  <a:srgbClr val="FC6C0C"/>
                </a:solidFill>
              </a:rPr>
              <a:t>דימוי תיירותי</a:t>
            </a:r>
            <a:endParaRPr lang="he-IL" dirty="0">
              <a:solidFill>
                <a:srgbClr val="FC6C0C"/>
              </a:solidFill>
            </a:endParaRPr>
          </a:p>
          <a:p>
            <a:pPr algn="ctr"/>
            <a:r>
              <a:rPr lang="he-IL" dirty="0">
                <a:solidFill>
                  <a:srgbClr val="FC6C0C"/>
                </a:solidFill>
              </a:rPr>
              <a:t>צימרים, יין בוטיק, פינוקים</a:t>
            </a:r>
          </a:p>
        </p:txBody>
      </p:sp>
      <p:sp>
        <p:nvSpPr>
          <p:cNvPr id="23" name="תיבת טקסט 22">
            <a:extLst>
              <a:ext uri="{FF2B5EF4-FFF2-40B4-BE49-F238E27FC236}">
                <a16:creationId xmlns:a16="http://schemas.microsoft.com/office/drawing/2014/main" id="{8A8D1E4B-C9F8-4F9D-AC4F-1424C8079944}"/>
              </a:ext>
            </a:extLst>
          </p:cNvPr>
          <p:cNvSpPr txBox="1"/>
          <p:nvPr/>
        </p:nvSpPr>
        <p:spPr>
          <a:xfrm>
            <a:off x="-1635" y="3496160"/>
            <a:ext cx="4373313" cy="1354217"/>
          </a:xfrm>
          <a:prstGeom prst="rect">
            <a:avLst/>
          </a:prstGeom>
          <a:noFill/>
        </p:spPr>
        <p:txBody>
          <a:bodyPr wrap="none" rtlCol="1">
            <a:spAutoFit/>
          </a:bodyPr>
          <a:lstStyle/>
          <a:p>
            <a:pPr algn="ctr"/>
            <a:r>
              <a:rPr lang="he-IL" sz="2800" dirty="0">
                <a:solidFill>
                  <a:srgbClr val="00B050"/>
                </a:solidFill>
              </a:rPr>
              <a:t>דימוי רוחני-אלטרנטיבי</a:t>
            </a:r>
            <a:endParaRPr lang="he-IL" dirty="0">
              <a:solidFill>
                <a:srgbClr val="00B050"/>
              </a:solidFill>
            </a:endParaRPr>
          </a:p>
          <a:p>
            <a:pPr algn="ctr"/>
            <a:r>
              <a:rPr lang="he-IL" dirty="0">
                <a:solidFill>
                  <a:srgbClr val="00B050"/>
                </a:solidFill>
              </a:rPr>
              <a:t>קהילות רוחניות, מרכזי לימוד, </a:t>
            </a:r>
          </a:p>
          <a:p>
            <a:pPr algn="ctr"/>
            <a:r>
              <a:rPr lang="he-IL" dirty="0">
                <a:solidFill>
                  <a:srgbClr val="00B050"/>
                </a:solidFill>
              </a:rPr>
              <a:t>מוצרי 'טבע', טיפולי </a:t>
            </a:r>
            <a:r>
              <a:rPr lang="he-IL" dirty="0" err="1">
                <a:solidFill>
                  <a:srgbClr val="00B050"/>
                </a:solidFill>
              </a:rPr>
              <a:t>גופנפש</a:t>
            </a:r>
            <a:r>
              <a:rPr lang="he-IL" dirty="0">
                <a:solidFill>
                  <a:srgbClr val="00B050"/>
                </a:solidFill>
              </a:rPr>
              <a:t>, פעילות אקולוגית,</a:t>
            </a:r>
          </a:p>
          <a:p>
            <a:pPr algn="ctr"/>
            <a:r>
              <a:rPr lang="he-IL" dirty="0">
                <a:solidFill>
                  <a:srgbClr val="00B050"/>
                </a:solidFill>
              </a:rPr>
              <a:t>פסטיבל מחווה </a:t>
            </a:r>
            <a:r>
              <a:rPr lang="he-IL" dirty="0" err="1">
                <a:solidFill>
                  <a:srgbClr val="00B050"/>
                </a:solidFill>
              </a:rPr>
              <a:t>לוודסטוק</a:t>
            </a:r>
            <a:r>
              <a:rPr lang="he-IL" dirty="0">
                <a:solidFill>
                  <a:srgbClr val="00B050"/>
                </a:solidFill>
              </a:rPr>
              <a:t>...</a:t>
            </a:r>
          </a:p>
        </p:txBody>
      </p:sp>
    </p:spTree>
    <p:extLst>
      <p:ext uri="{BB962C8B-B14F-4D97-AF65-F5344CB8AC3E}">
        <p14:creationId xmlns:p14="http://schemas.microsoft.com/office/powerpoint/2010/main" val="16280767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250"/>
                                        <p:tgtEl>
                                          <p:spTgt spid="20"/>
                                        </p:tgtEl>
                                      </p:cBhvr>
                                    </p:animEffect>
                                  </p:childTnLst>
                                </p:cTn>
                              </p:par>
                            </p:childTnLst>
                          </p:cTn>
                        </p:par>
                        <p:par>
                          <p:cTn id="8" fill="hold">
                            <p:stCondLst>
                              <p:cond delay="125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250"/>
                                        <p:tgtEl>
                                          <p:spTgt spid="19"/>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1250"/>
                                        <p:tgtEl>
                                          <p:spTgt spid="18"/>
                                        </p:tgtEl>
                                      </p:cBhvr>
                                    </p:animEffect>
                                  </p:childTnLst>
                                </p:cTn>
                              </p:par>
                            </p:childTnLst>
                          </p:cTn>
                        </p:par>
                        <p:par>
                          <p:cTn id="16" fill="hold">
                            <p:stCondLst>
                              <p:cond delay="3750"/>
                            </p:stCondLst>
                            <p:childTnLst>
                              <p:par>
                                <p:cTn id="17" presetID="22"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1250"/>
                                        <p:tgtEl>
                                          <p:spTgt spid="2"/>
                                        </p:tgtEl>
                                      </p:cBhvr>
                                    </p:animEffect>
                                  </p:childTnLst>
                                </p:cTn>
                              </p:par>
                            </p:childTnLst>
                          </p:cTn>
                        </p:par>
                        <p:par>
                          <p:cTn id="20" fill="hold">
                            <p:stCondLst>
                              <p:cond delay="5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1250"/>
                                        <p:tgtEl>
                                          <p:spTgt spid="3"/>
                                        </p:tgtEl>
                                      </p:cBhvr>
                                    </p:animEffect>
                                  </p:childTnLst>
                                </p:cTn>
                              </p:par>
                            </p:childTnLst>
                          </p:cTn>
                        </p:par>
                        <p:par>
                          <p:cTn id="24" fill="hold">
                            <p:stCondLst>
                              <p:cond delay="6250"/>
                            </p:stCondLst>
                            <p:childTnLst>
                              <p:par>
                                <p:cTn id="25" presetID="1" presetClass="entr" presetSubtype="0" fill="hold" grpId="2" nodeType="afterEffect">
                                  <p:stCondLst>
                                    <p:cond delay="500"/>
                                  </p:stCondLst>
                                  <p:childTnLst>
                                    <p:set>
                                      <p:cBhvr>
                                        <p:cTn id="26" dur="1" fill="hold">
                                          <p:stCondLst>
                                            <p:cond delay="0"/>
                                          </p:stCondLst>
                                        </p:cTn>
                                        <p:tgtEl>
                                          <p:spTgt spid="10"/>
                                        </p:tgtEl>
                                        <p:attrNameLst>
                                          <p:attrName>style.visibility</p:attrName>
                                        </p:attrNameLst>
                                      </p:cBhvr>
                                      <p:to>
                                        <p:strVal val="visible"/>
                                      </p:to>
                                    </p:set>
                                  </p:childTnLst>
                                </p:cTn>
                              </p:par>
                              <p:par>
                                <p:cTn id="27" presetID="26" presetClass="emph" presetSubtype="0" fill="hold" grpId="1" nodeType="withEffect">
                                  <p:stCondLst>
                                    <p:cond delay="75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47" presetClass="exit" presetSubtype="0" fill="hold" grpId="1" nodeType="click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par>
                                <p:cTn id="37" presetID="47"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500"/>
                                        <p:tgtEl>
                                          <p:spTgt spid="4"/>
                                        </p:tgtEl>
                                      </p:cBhvr>
                                    </p:animEffect>
                                    <p:anim calcmode="lin" valueType="num">
                                      <p:cBhvr>
                                        <p:cTn id="40" dur="1500" fill="hold"/>
                                        <p:tgtEl>
                                          <p:spTgt spid="4"/>
                                        </p:tgtEl>
                                        <p:attrNameLst>
                                          <p:attrName>ppt_x</p:attrName>
                                        </p:attrNameLst>
                                      </p:cBhvr>
                                      <p:tavLst>
                                        <p:tav tm="0">
                                          <p:val>
                                            <p:strVal val="#ppt_x"/>
                                          </p:val>
                                        </p:tav>
                                        <p:tav tm="100000">
                                          <p:val>
                                            <p:strVal val="#ppt_x"/>
                                          </p:val>
                                        </p:tav>
                                      </p:tavLst>
                                    </p:anim>
                                    <p:anim calcmode="lin" valueType="num">
                                      <p:cBhvr>
                                        <p:cTn id="41" dur="15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22" presetClass="entr" presetSubtype="1"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125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47" presetClass="entr" presetSubtype="0" fill="hold" grpId="0" nodeType="afterEffect">
                                  <p:stCondLst>
                                    <p:cond delay="50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47" presetClass="entr" presetSubtype="0" fill="hold" grpId="0" nodeType="afterEffect">
                                  <p:stCondLst>
                                    <p:cond delay="50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xit" presetSubtype="0" fill="hold" grpId="1" nodeType="clickEffect">
                                  <p:stCondLst>
                                    <p:cond delay="0"/>
                                  </p:stCondLst>
                                  <p:childTnLst>
                                    <p:animEffect transition="out" filter="fade">
                                      <p:cBhvr>
                                        <p:cTn id="68" dur="1000"/>
                                        <p:tgtEl>
                                          <p:spTgt spid="4"/>
                                        </p:tgtEl>
                                      </p:cBhvr>
                                    </p:animEffect>
                                    <p:anim calcmode="lin" valueType="num">
                                      <p:cBhvr>
                                        <p:cTn id="69" dur="1000"/>
                                        <p:tgtEl>
                                          <p:spTgt spid="4"/>
                                        </p:tgtEl>
                                        <p:attrNameLst>
                                          <p:attrName>ppt_x</p:attrName>
                                        </p:attrNameLst>
                                      </p:cBhvr>
                                      <p:tavLst>
                                        <p:tav tm="0">
                                          <p:val>
                                            <p:strVal val="ppt_x"/>
                                          </p:val>
                                        </p:tav>
                                        <p:tav tm="100000">
                                          <p:val>
                                            <p:strVal val="ppt_x"/>
                                          </p:val>
                                        </p:tav>
                                      </p:tavLst>
                                    </p:anim>
                                    <p:anim calcmode="lin" valueType="num">
                                      <p:cBhvr>
                                        <p:cTn id="70" dur="1000"/>
                                        <p:tgtEl>
                                          <p:spTgt spid="4"/>
                                        </p:tgtEl>
                                        <p:attrNameLst>
                                          <p:attrName>ppt_y</p:attrName>
                                        </p:attrNameLst>
                                      </p:cBhvr>
                                      <p:tavLst>
                                        <p:tav tm="0">
                                          <p:val>
                                            <p:strVal val="ppt_y"/>
                                          </p:val>
                                        </p:tav>
                                        <p:tav tm="100000">
                                          <p:val>
                                            <p:strVal val="ppt_y+.1"/>
                                          </p:val>
                                        </p:tav>
                                      </p:tavLst>
                                    </p:anim>
                                    <p:set>
                                      <p:cBhvr>
                                        <p:cTn id="71" dur="1" fill="hold">
                                          <p:stCondLst>
                                            <p:cond delay="999"/>
                                          </p:stCondLst>
                                        </p:cTn>
                                        <p:tgtEl>
                                          <p:spTgt spid="4"/>
                                        </p:tgtEl>
                                        <p:attrNameLst>
                                          <p:attrName>style.visibility</p:attrName>
                                        </p:attrNameLst>
                                      </p:cBhvr>
                                      <p:to>
                                        <p:strVal val="hidden"/>
                                      </p:to>
                                    </p:set>
                                  </p:childTnLst>
                                </p:cTn>
                              </p:par>
                              <p:par>
                                <p:cTn id="72" presetID="42" presetClass="exit" presetSubtype="0" fill="hold" nodeType="withEffect">
                                  <p:stCondLst>
                                    <p:cond delay="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42" presetClass="exit" presetSubtype="0" fill="hold" grpId="1" nodeType="withEffect">
                                  <p:stCondLst>
                                    <p:cond delay="0"/>
                                  </p:stCondLst>
                                  <p:childTnLst>
                                    <p:animEffect transition="out" filter="fade">
                                      <p:cBhvr>
                                        <p:cTn id="78" dur="1000"/>
                                        <p:tgtEl>
                                          <p:spTgt spid="17"/>
                                        </p:tgtEl>
                                      </p:cBhvr>
                                    </p:animEffect>
                                    <p:anim calcmode="lin" valueType="num">
                                      <p:cBhvr>
                                        <p:cTn id="79" dur="1000"/>
                                        <p:tgtEl>
                                          <p:spTgt spid="17"/>
                                        </p:tgtEl>
                                        <p:attrNameLst>
                                          <p:attrName>ppt_x</p:attrName>
                                        </p:attrNameLst>
                                      </p:cBhvr>
                                      <p:tavLst>
                                        <p:tav tm="0">
                                          <p:val>
                                            <p:strVal val="ppt_x"/>
                                          </p:val>
                                        </p:tav>
                                        <p:tav tm="100000">
                                          <p:val>
                                            <p:strVal val="ppt_x"/>
                                          </p:val>
                                        </p:tav>
                                      </p:tavLst>
                                    </p:anim>
                                    <p:anim calcmode="lin" valueType="num">
                                      <p:cBhvr>
                                        <p:cTn id="80" dur="1000"/>
                                        <p:tgtEl>
                                          <p:spTgt spid="17"/>
                                        </p:tgtEl>
                                        <p:attrNameLst>
                                          <p:attrName>ppt_y</p:attrName>
                                        </p:attrNameLst>
                                      </p:cBhvr>
                                      <p:tavLst>
                                        <p:tav tm="0">
                                          <p:val>
                                            <p:strVal val="ppt_y"/>
                                          </p:val>
                                        </p:tav>
                                        <p:tav tm="100000">
                                          <p:val>
                                            <p:strVal val="ppt_y+.1"/>
                                          </p:val>
                                        </p:tav>
                                      </p:tavLst>
                                    </p:anim>
                                    <p:set>
                                      <p:cBhvr>
                                        <p:cTn id="81" dur="1" fill="hold">
                                          <p:stCondLst>
                                            <p:cond delay="999"/>
                                          </p:stCondLst>
                                        </p:cTn>
                                        <p:tgtEl>
                                          <p:spTgt spid="17"/>
                                        </p:tgtEl>
                                        <p:attrNameLst>
                                          <p:attrName>style.visibility</p:attrName>
                                        </p:attrNameLst>
                                      </p:cBhvr>
                                      <p:to>
                                        <p:strVal val="hidden"/>
                                      </p:to>
                                    </p:set>
                                  </p:childTnLst>
                                </p:cTn>
                              </p:par>
                              <p:par>
                                <p:cTn id="82" presetID="42" presetClass="exit" presetSubtype="0" fill="hold" grpId="1" nodeType="withEffect">
                                  <p:stCondLst>
                                    <p:cond delay="0"/>
                                  </p:stCondLst>
                                  <p:childTnLst>
                                    <p:animEffect transition="out" filter="fade">
                                      <p:cBhvr>
                                        <p:cTn id="83" dur="1000"/>
                                        <p:tgtEl>
                                          <p:spTgt spid="22"/>
                                        </p:tgtEl>
                                      </p:cBhvr>
                                    </p:animEffect>
                                    <p:anim calcmode="lin" valueType="num">
                                      <p:cBhvr>
                                        <p:cTn id="84" dur="1000"/>
                                        <p:tgtEl>
                                          <p:spTgt spid="22"/>
                                        </p:tgtEl>
                                        <p:attrNameLst>
                                          <p:attrName>ppt_x</p:attrName>
                                        </p:attrNameLst>
                                      </p:cBhvr>
                                      <p:tavLst>
                                        <p:tav tm="0">
                                          <p:val>
                                            <p:strVal val="ppt_x"/>
                                          </p:val>
                                        </p:tav>
                                        <p:tav tm="100000">
                                          <p:val>
                                            <p:strVal val="ppt_x"/>
                                          </p:val>
                                        </p:tav>
                                      </p:tavLst>
                                    </p:anim>
                                    <p:anim calcmode="lin" valueType="num">
                                      <p:cBhvr>
                                        <p:cTn id="85" dur="1000"/>
                                        <p:tgtEl>
                                          <p:spTgt spid="22"/>
                                        </p:tgtEl>
                                        <p:attrNameLst>
                                          <p:attrName>ppt_y</p:attrName>
                                        </p:attrNameLst>
                                      </p:cBhvr>
                                      <p:tavLst>
                                        <p:tav tm="0">
                                          <p:val>
                                            <p:strVal val="ppt_y"/>
                                          </p:val>
                                        </p:tav>
                                        <p:tav tm="100000">
                                          <p:val>
                                            <p:strVal val="ppt_y+.1"/>
                                          </p:val>
                                        </p:tav>
                                      </p:tavLst>
                                    </p:anim>
                                    <p:set>
                                      <p:cBhvr>
                                        <p:cTn id="86" dur="1" fill="hold">
                                          <p:stCondLst>
                                            <p:cond delay="999"/>
                                          </p:stCondLst>
                                        </p:cTn>
                                        <p:tgtEl>
                                          <p:spTgt spid="22"/>
                                        </p:tgtEl>
                                        <p:attrNameLst>
                                          <p:attrName>style.visibility</p:attrName>
                                        </p:attrNameLst>
                                      </p:cBhvr>
                                      <p:to>
                                        <p:strVal val="hidden"/>
                                      </p:to>
                                    </p:set>
                                  </p:childTnLst>
                                </p:cTn>
                              </p:par>
                              <p:par>
                                <p:cTn id="87" presetID="42" presetClass="exit" presetSubtype="0" fill="hold" grpId="1" nodeType="withEffect">
                                  <p:stCondLst>
                                    <p:cond delay="0"/>
                                  </p:stCondLst>
                                  <p:childTnLst>
                                    <p:animEffect transition="out" filter="fade">
                                      <p:cBhvr>
                                        <p:cTn id="88" dur="1000"/>
                                        <p:tgtEl>
                                          <p:spTgt spid="23"/>
                                        </p:tgtEl>
                                      </p:cBhvr>
                                    </p:animEffect>
                                    <p:anim calcmode="lin" valueType="num">
                                      <p:cBhvr>
                                        <p:cTn id="89" dur="1000"/>
                                        <p:tgtEl>
                                          <p:spTgt spid="23"/>
                                        </p:tgtEl>
                                        <p:attrNameLst>
                                          <p:attrName>ppt_x</p:attrName>
                                        </p:attrNameLst>
                                      </p:cBhvr>
                                      <p:tavLst>
                                        <p:tav tm="0">
                                          <p:val>
                                            <p:strVal val="ppt_x"/>
                                          </p:val>
                                        </p:tav>
                                        <p:tav tm="100000">
                                          <p:val>
                                            <p:strVal val="ppt_x"/>
                                          </p:val>
                                        </p:tav>
                                      </p:tavLst>
                                    </p:anim>
                                    <p:anim calcmode="lin" valueType="num">
                                      <p:cBhvr>
                                        <p:cTn id="90" dur="1000"/>
                                        <p:tgtEl>
                                          <p:spTgt spid="23"/>
                                        </p:tgtEl>
                                        <p:attrNameLst>
                                          <p:attrName>ppt_y</p:attrName>
                                        </p:attrNameLst>
                                      </p:cBhvr>
                                      <p:tavLst>
                                        <p:tav tm="0">
                                          <p:val>
                                            <p:strVal val="ppt_y"/>
                                          </p:val>
                                        </p:tav>
                                        <p:tav tm="100000">
                                          <p:val>
                                            <p:strVal val="ppt_y+.1"/>
                                          </p:val>
                                        </p:tav>
                                      </p:tavLst>
                                    </p:anim>
                                    <p:set>
                                      <p:cBhvr>
                                        <p:cTn id="91"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3" grpId="0" animBg="1"/>
      <p:bldP spid="2" grpId="0" animBg="1"/>
      <p:bldP spid="18" grpId="0" animBg="1"/>
      <p:bldP spid="19" grpId="0" animBg="1"/>
      <p:bldP spid="20" grpId="0" animBg="1"/>
      <p:bldP spid="10" grpId="1" animBg="1"/>
      <p:bldP spid="10" grpId="2" animBg="1"/>
      <p:bldP spid="4" grpId="0"/>
      <p:bldP spid="4" grpId="1"/>
      <p:bldP spid="17" grpId="0"/>
      <p:bldP spid="17" grpId="1"/>
      <p:bldP spid="22" grpId="0"/>
      <p:bldP spid="22" grpId="1"/>
      <p:bldP spid="23" grpId="0"/>
      <p:bldP spid="2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E1FD"/>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16EDD083-0BEB-49C7-AFB3-72CB4217195C}"/>
              </a:ext>
            </a:extLst>
          </p:cNvPr>
          <p:cNvSpPr/>
          <p:nvPr/>
        </p:nvSpPr>
        <p:spPr>
          <a:xfrm>
            <a:off x="10077254" y="5771868"/>
            <a:ext cx="2114746" cy="1085469"/>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0" dirty="0">
                <a:solidFill>
                  <a:schemeClr val="bg1">
                    <a:lumMod val="65000"/>
                  </a:schemeClr>
                </a:solidFill>
                <a:effectLst>
                  <a:outerShdw blurRad="50800" dist="38100" dir="8100000" algn="tr" rotWithShape="0">
                    <a:prstClr val="black">
                      <a:alpha val="40000"/>
                    </a:prstClr>
                  </a:outerShdw>
                </a:effectLst>
              </a:rPr>
              <a:t>מקור הצביון </a:t>
            </a:r>
            <a:r>
              <a:rPr lang="he-IL" sz="1600" dirty="0" err="1">
                <a:solidFill>
                  <a:schemeClr val="bg1">
                    <a:lumMod val="65000"/>
                  </a:schemeClr>
                </a:solidFill>
                <a:effectLst>
                  <a:outerShdw blurRad="50800" dist="38100" dir="8100000" algn="tr" rotWithShape="0">
                    <a:prstClr val="black">
                      <a:alpha val="40000"/>
                    </a:prstClr>
                  </a:outerShdw>
                </a:effectLst>
              </a:rPr>
              <a:t>ה'רוחניקי</a:t>
            </a:r>
            <a:r>
              <a:rPr lang="he-IL" sz="1600" dirty="0">
                <a:solidFill>
                  <a:schemeClr val="bg1">
                    <a:lumMod val="65000"/>
                  </a:schemeClr>
                </a:solidFill>
                <a:effectLst>
                  <a:outerShdw blurRad="50800" dist="38100" dir="8100000" algn="tr" rotWithShape="0">
                    <a:prstClr val="black">
                      <a:alpha val="40000"/>
                    </a:prstClr>
                  </a:outerShdw>
                </a:effectLst>
              </a:rPr>
              <a:t>' של ראש-פינה </a:t>
            </a:r>
          </a:p>
        </p:txBody>
      </p:sp>
      <p:sp>
        <p:nvSpPr>
          <p:cNvPr id="2" name="הסבר: חץ למטה 1">
            <a:extLst>
              <a:ext uri="{FF2B5EF4-FFF2-40B4-BE49-F238E27FC236}">
                <a16:creationId xmlns:a16="http://schemas.microsoft.com/office/drawing/2014/main" id="{A0578FF0-96AB-4C07-8DF3-BCB3C9FA4EFB}"/>
              </a:ext>
            </a:extLst>
          </p:cNvPr>
          <p:cNvSpPr/>
          <p:nvPr/>
        </p:nvSpPr>
        <p:spPr>
          <a:xfrm>
            <a:off x="10077254" y="4299625"/>
            <a:ext cx="2114746" cy="1676975"/>
          </a:xfrm>
          <a:prstGeom prst="downArrowCallout">
            <a:avLst/>
          </a:prstGeom>
          <a:solidFill>
            <a:schemeClr val="accent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השלישי</a:t>
            </a:r>
          </a:p>
          <a:p>
            <a:pPr algn="ctr"/>
            <a:r>
              <a:rPr lang="he-IL" sz="1600" dirty="0">
                <a:solidFill>
                  <a:schemeClr val="bg1">
                    <a:lumMod val="65000"/>
                  </a:schemeClr>
                </a:solidFill>
                <a:effectLst>
                  <a:outerShdw blurRad="50800" dist="38100" dir="8100000" algn="tr" rotWithShape="0">
                    <a:prstClr val="black">
                      <a:alpha val="40000"/>
                    </a:prstClr>
                  </a:outerShdw>
                </a:effectLst>
              </a:rPr>
              <a:t>רוחניות, תיירות ציונות</a:t>
            </a:r>
          </a:p>
          <a:p>
            <a:pPr algn="ctr"/>
            <a:r>
              <a:rPr lang="he-IL" sz="1200" dirty="0">
                <a:solidFill>
                  <a:schemeClr val="bg1">
                    <a:lumMod val="65000"/>
                  </a:schemeClr>
                </a:solidFill>
                <a:effectLst>
                  <a:outerShdw blurRad="50800" dist="38100" dir="8100000" algn="tr" rotWithShape="0">
                    <a:prstClr val="black">
                      <a:alpha val="40000"/>
                    </a:prstClr>
                  </a:outerShdw>
                </a:effectLst>
              </a:rPr>
              <a:t>סוף ה-1980' עד היום</a:t>
            </a:r>
          </a:p>
        </p:txBody>
      </p:sp>
      <p:sp>
        <p:nvSpPr>
          <p:cNvPr id="18" name="הסבר: חץ למטה 17">
            <a:extLst>
              <a:ext uri="{FF2B5EF4-FFF2-40B4-BE49-F238E27FC236}">
                <a16:creationId xmlns:a16="http://schemas.microsoft.com/office/drawing/2014/main" id="{BF6059CE-55B2-4F7A-B572-C75552D88A90}"/>
              </a:ext>
            </a:extLst>
          </p:cNvPr>
          <p:cNvSpPr/>
          <p:nvPr/>
        </p:nvSpPr>
        <p:spPr>
          <a:xfrm>
            <a:off x="10077254" y="2868034"/>
            <a:ext cx="2114746" cy="1676975"/>
          </a:xfrm>
          <a:prstGeom prst="downArrowCallou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השני</a:t>
            </a:r>
          </a:p>
          <a:p>
            <a:pPr algn="ctr"/>
            <a:r>
              <a:rPr lang="he-IL" sz="1600" dirty="0">
                <a:solidFill>
                  <a:schemeClr val="bg1">
                    <a:lumMod val="65000"/>
                  </a:schemeClr>
                </a:solidFill>
                <a:effectLst>
                  <a:outerShdw blurRad="50800" dist="38100" dir="8100000" algn="tr" rotWithShape="0">
                    <a:prstClr val="black">
                      <a:alpha val="40000"/>
                    </a:prstClr>
                  </a:outerShdw>
                </a:effectLst>
              </a:rPr>
              <a:t>התמסדות ולימוד רוחני</a:t>
            </a:r>
          </a:p>
          <a:p>
            <a:pPr algn="ctr"/>
            <a:r>
              <a:rPr lang="he-IL" sz="1200" dirty="0">
                <a:solidFill>
                  <a:schemeClr val="bg1">
                    <a:lumMod val="65000"/>
                  </a:schemeClr>
                </a:solidFill>
                <a:effectLst>
                  <a:outerShdw blurRad="50800" dist="38100" dir="8100000" algn="tr" rotWithShape="0">
                    <a:prstClr val="black">
                      <a:alpha val="40000"/>
                    </a:prstClr>
                  </a:outerShdw>
                </a:effectLst>
              </a:rPr>
              <a:t>אמצע ה-1970'—אמצע ה-1980'</a:t>
            </a:r>
          </a:p>
        </p:txBody>
      </p:sp>
      <p:sp>
        <p:nvSpPr>
          <p:cNvPr id="19" name="הסבר: חץ למטה 18">
            <a:extLst>
              <a:ext uri="{FF2B5EF4-FFF2-40B4-BE49-F238E27FC236}">
                <a16:creationId xmlns:a16="http://schemas.microsoft.com/office/drawing/2014/main" id="{C2E0D60E-2DFB-4872-B750-C65A923A8D96}"/>
              </a:ext>
            </a:extLst>
          </p:cNvPr>
          <p:cNvSpPr/>
          <p:nvPr/>
        </p:nvSpPr>
        <p:spPr>
          <a:xfrm>
            <a:off x="10077254" y="1461490"/>
            <a:ext cx="2114746" cy="1676975"/>
          </a:xfrm>
          <a:prstGeom prst="downArrowCallou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הראשון</a:t>
            </a:r>
          </a:p>
          <a:p>
            <a:pPr algn="ctr"/>
            <a:r>
              <a:rPr lang="he-IL" sz="1600" dirty="0">
                <a:solidFill>
                  <a:schemeClr val="bg1">
                    <a:lumMod val="65000"/>
                  </a:schemeClr>
                </a:solidFill>
                <a:effectLst>
                  <a:outerShdw blurRad="50800" dist="38100" dir="8100000" algn="tr" rotWithShape="0">
                    <a:prstClr val="black">
                      <a:alpha val="40000"/>
                    </a:prstClr>
                  </a:outerShdw>
                </a:effectLst>
              </a:rPr>
              <a:t>היפים בטבע</a:t>
            </a:r>
          </a:p>
          <a:p>
            <a:pPr algn="ctr"/>
            <a:r>
              <a:rPr lang="he-IL" sz="1200" dirty="0">
                <a:solidFill>
                  <a:schemeClr val="bg1">
                    <a:lumMod val="65000"/>
                  </a:schemeClr>
                </a:solidFill>
                <a:effectLst>
                  <a:outerShdw blurRad="50800" dist="38100" dir="8100000" algn="tr" rotWithShape="0">
                    <a:prstClr val="black">
                      <a:alpha val="40000"/>
                    </a:prstClr>
                  </a:outerShdw>
                </a:effectLst>
              </a:rPr>
              <a:t>1964—אמצע ה-1970'</a:t>
            </a:r>
            <a:endParaRPr lang="he-IL" sz="1200" dirty="0">
              <a:effectLst>
                <a:outerShdw blurRad="50800" dist="38100" dir="8100000" algn="tr" rotWithShape="0">
                  <a:prstClr val="black">
                    <a:alpha val="40000"/>
                  </a:prstClr>
                </a:outerShdw>
              </a:effectLst>
            </a:endParaRPr>
          </a:p>
        </p:txBody>
      </p:sp>
      <p:sp>
        <p:nvSpPr>
          <p:cNvPr id="20" name="הסבר: חץ למטה 19">
            <a:extLst>
              <a:ext uri="{FF2B5EF4-FFF2-40B4-BE49-F238E27FC236}">
                <a16:creationId xmlns:a16="http://schemas.microsoft.com/office/drawing/2014/main" id="{4080ED77-5106-455F-A3F9-FB40F18258D6}"/>
              </a:ext>
            </a:extLst>
          </p:cNvPr>
          <p:cNvSpPr/>
          <p:nvPr/>
        </p:nvSpPr>
        <p:spPr>
          <a:xfrm>
            <a:off x="10077254" y="1"/>
            <a:ext cx="2114746" cy="1676975"/>
          </a:xfrm>
          <a:prstGeom prst="downArrowCallou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innerShdw blurRad="63500" dist="50800" dir="13500000">
                    <a:prstClr val="black">
                      <a:alpha val="50000"/>
                    </a:prstClr>
                  </a:innerShdw>
                </a:effectLst>
              </a:rPr>
              <a:t>פתיח</a:t>
            </a:r>
          </a:p>
        </p:txBody>
      </p:sp>
      <p:sp>
        <p:nvSpPr>
          <p:cNvPr id="10" name="הסבר: חץ למטה 9">
            <a:extLst>
              <a:ext uri="{FF2B5EF4-FFF2-40B4-BE49-F238E27FC236}">
                <a16:creationId xmlns:a16="http://schemas.microsoft.com/office/drawing/2014/main" id="{14637139-DC4A-4BEE-AEBB-53F7AED18661}"/>
              </a:ext>
            </a:extLst>
          </p:cNvPr>
          <p:cNvSpPr/>
          <p:nvPr/>
        </p:nvSpPr>
        <p:spPr>
          <a:xfrm>
            <a:off x="10083733" y="-734"/>
            <a:ext cx="2114746" cy="1676975"/>
          </a:xfrm>
          <a:prstGeom prst="downArrowCallout">
            <a:avLst/>
          </a:prstGeom>
          <a:solidFill>
            <a:schemeClr val="accent1">
              <a:lumMod val="20000"/>
              <a:lumOff val="80000"/>
            </a:schemeClr>
          </a:solidFill>
          <a:ln w="28575">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solidFill>
                <a:effectLst>
                  <a:glow rad="101600">
                    <a:schemeClr val="accent1">
                      <a:satMod val="175000"/>
                      <a:alpha val="40000"/>
                    </a:schemeClr>
                  </a:glow>
                  <a:innerShdw blurRad="63500" dist="50800" dir="13500000">
                    <a:prstClr val="black">
                      <a:alpha val="50000"/>
                    </a:prstClr>
                  </a:innerShdw>
                </a:effectLst>
              </a:rPr>
              <a:t>פתיח</a:t>
            </a:r>
          </a:p>
        </p:txBody>
      </p:sp>
      <p:pic>
        <p:nvPicPr>
          <p:cNvPr id="8" name="תמונה 7">
            <a:extLst>
              <a:ext uri="{FF2B5EF4-FFF2-40B4-BE49-F238E27FC236}">
                <a16:creationId xmlns:a16="http://schemas.microsoft.com/office/drawing/2014/main" id="{7084D091-47E3-4461-BAEB-9227EED2393E}"/>
              </a:ext>
            </a:extLst>
          </p:cNvPr>
          <p:cNvPicPr>
            <a:picLocks noChangeAspect="1"/>
          </p:cNvPicPr>
          <p:nvPr/>
        </p:nvPicPr>
        <p:blipFill>
          <a:blip r:embed="rId2"/>
          <a:stretch>
            <a:fillRect/>
          </a:stretch>
        </p:blipFill>
        <p:spPr>
          <a:xfrm>
            <a:off x="437745" y="509749"/>
            <a:ext cx="6478621" cy="6208155"/>
          </a:xfrm>
          <a:prstGeom prst="rect">
            <a:avLst/>
          </a:prstGeom>
        </p:spPr>
      </p:pic>
      <p:pic>
        <p:nvPicPr>
          <p:cNvPr id="14" name="תמונה 13">
            <a:extLst>
              <a:ext uri="{FF2B5EF4-FFF2-40B4-BE49-F238E27FC236}">
                <a16:creationId xmlns:a16="http://schemas.microsoft.com/office/drawing/2014/main" id="{24B1BD06-FEDE-4EF7-9BCA-A9BC4BEE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890" y="99299"/>
            <a:ext cx="2889114" cy="4200326"/>
          </a:xfrm>
          <a:prstGeom prst="rect">
            <a:avLst/>
          </a:prstGeom>
        </p:spPr>
      </p:pic>
    </p:spTree>
    <p:extLst>
      <p:ext uri="{BB962C8B-B14F-4D97-AF65-F5344CB8AC3E}">
        <p14:creationId xmlns:p14="http://schemas.microsoft.com/office/powerpoint/2010/main" val="1618143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250"/>
                                        <p:tgtEl>
                                          <p:spTgt spid="14"/>
                                        </p:tgtEl>
                                      </p:cBhvr>
                                    </p:animEffect>
                                  </p:childTnLst>
                                </p:cTn>
                              </p:par>
                            </p:childTnLst>
                          </p:cTn>
                        </p:par>
                        <p:par>
                          <p:cTn id="8" fill="hold">
                            <p:stCondLst>
                              <p:cond delay="1250"/>
                            </p:stCondLst>
                            <p:childTnLst>
                              <p:par>
                                <p:cTn id="9" presetID="22" presetClass="entr" presetSubtype="1"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nodeType="clickEffect">
                                  <p:stCondLst>
                                    <p:cond delay="0"/>
                                  </p:stCondLst>
                                  <p:childTnLst>
                                    <p:animEffect transition="out" filter="wipe(up)">
                                      <p:cBhvr>
                                        <p:cTn id="15" dur="1500"/>
                                        <p:tgtEl>
                                          <p:spTgt spid="14"/>
                                        </p:tgtEl>
                                      </p:cBhvr>
                                    </p:animEffect>
                                    <p:set>
                                      <p:cBhvr>
                                        <p:cTn id="16" dur="1" fill="hold">
                                          <p:stCondLst>
                                            <p:cond delay="1499"/>
                                          </p:stCondLst>
                                        </p:cTn>
                                        <p:tgtEl>
                                          <p:spTgt spid="14"/>
                                        </p:tgtEl>
                                        <p:attrNameLst>
                                          <p:attrName>style.visibility</p:attrName>
                                        </p:attrNameLst>
                                      </p:cBhvr>
                                      <p:to>
                                        <p:strVal val="hidden"/>
                                      </p:to>
                                    </p:set>
                                  </p:childTnLst>
                                </p:cTn>
                              </p:par>
                              <p:par>
                                <p:cTn id="17" presetID="22" presetClass="exit" presetSubtype="1" fill="hold" nodeType="withEffect">
                                  <p:stCondLst>
                                    <p:cond delay="0"/>
                                  </p:stCondLst>
                                  <p:childTnLst>
                                    <p:animEffect transition="out" filter="wipe(up)">
                                      <p:cBhvr>
                                        <p:cTn id="18" dur="1500"/>
                                        <p:tgtEl>
                                          <p:spTgt spid="8"/>
                                        </p:tgtEl>
                                      </p:cBhvr>
                                    </p:animEffect>
                                    <p:set>
                                      <p:cBhvr>
                                        <p:cTn id="19" dur="1" fill="hold">
                                          <p:stCondLst>
                                            <p:cond delay="1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DE1FD"/>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16EDD083-0BEB-49C7-AFB3-72CB4217195C}"/>
              </a:ext>
            </a:extLst>
          </p:cNvPr>
          <p:cNvSpPr/>
          <p:nvPr/>
        </p:nvSpPr>
        <p:spPr>
          <a:xfrm>
            <a:off x="10077254" y="5771868"/>
            <a:ext cx="2114746" cy="1085469"/>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0" dirty="0">
                <a:solidFill>
                  <a:schemeClr val="bg1">
                    <a:lumMod val="65000"/>
                  </a:schemeClr>
                </a:solidFill>
                <a:effectLst>
                  <a:outerShdw blurRad="50800" dist="38100" dir="8100000" algn="tr" rotWithShape="0">
                    <a:prstClr val="black">
                      <a:alpha val="40000"/>
                    </a:prstClr>
                  </a:outerShdw>
                </a:effectLst>
              </a:rPr>
              <a:t>מקור הצביון </a:t>
            </a:r>
            <a:r>
              <a:rPr lang="he-IL" sz="1600" dirty="0" err="1">
                <a:solidFill>
                  <a:schemeClr val="bg1">
                    <a:lumMod val="65000"/>
                  </a:schemeClr>
                </a:solidFill>
                <a:effectLst>
                  <a:outerShdw blurRad="50800" dist="38100" dir="8100000" algn="tr" rotWithShape="0">
                    <a:prstClr val="black">
                      <a:alpha val="40000"/>
                    </a:prstClr>
                  </a:outerShdw>
                </a:effectLst>
              </a:rPr>
              <a:t>ה'רוחניקי</a:t>
            </a:r>
            <a:r>
              <a:rPr lang="he-IL" sz="1600" dirty="0">
                <a:solidFill>
                  <a:schemeClr val="bg1">
                    <a:lumMod val="65000"/>
                  </a:schemeClr>
                </a:solidFill>
                <a:effectLst>
                  <a:outerShdw blurRad="50800" dist="38100" dir="8100000" algn="tr" rotWithShape="0">
                    <a:prstClr val="black">
                      <a:alpha val="40000"/>
                    </a:prstClr>
                  </a:outerShdw>
                </a:effectLst>
              </a:rPr>
              <a:t>' של ראש-פינה </a:t>
            </a:r>
          </a:p>
        </p:txBody>
      </p:sp>
      <p:sp>
        <p:nvSpPr>
          <p:cNvPr id="2" name="הסבר: חץ למטה 1">
            <a:extLst>
              <a:ext uri="{FF2B5EF4-FFF2-40B4-BE49-F238E27FC236}">
                <a16:creationId xmlns:a16="http://schemas.microsoft.com/office/drawing/2014/main" id="{A0578FF0-96AB-4C07-8DF3-BCB3C9FA4EFB}"/>
              </a:ext>
            </a:extLst>
          </p:cNvPr>
          <p:cNvSpPr/>
          <p:nvPr/>
        </p:nvSpPr>
        <p:spPr>
          <a:xfrm>
            <a:off x="10077254" y="4299625"/>
            <a:ext cx="2114746" cy="1676975"/>
          </a:xfrm>
          <a:prstGeom prst="downArrowCallout">
            <a:avLst/>
          </a:prstGeom>
          <a:solidFill>
            <a:schemeClr val="accent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השלישי</a:t>
            </a:r>
          </a:p>
          <a:p>
            <a:pPr algn="ctr"/>
            <a:r>
              <a:rPr lang="he-IL" sz="1600" dirty="0">
                <a:solidFill>
                  <a:schemeClr val="bg1">
                    <a:lumMod val="65000"/>
                  </a:schemeClr>
                </a:solidFill>
                <a:effectLst>
                  <a:outerShdw blurRad="50800" dist="38100" dir="8100000" algn="tr" rotWithShape="0">
                    <a:prstClr val="black">
                      <a:alpha val="40000"/>
                    </a:prstClr>
                  </a:outerShdw>
                </a:effectLst>
              </a:rPr>
              <a:t>רוחניות, תיירות ציונות</a:t>
            </a:r>
          </a:p>
          <a:p>
            <a:pPr algn="ctr"/>
            <a:r>
              <a:rPr lang="he-IL" sz="1200" dirty="0">
                <a:solidFill>
                  <a:schemeClr val="bg1">
                    <a:lumMod val="65000"/>
                  </a:schemeClr>
                </a:solidFill>
                <a:effectLst>
                  <a:outerShdw blurRad="50800" dist="38100" dir="8100000" algn="tr" rotWithShape="0">
                    <a:prstClr val="black">
                      <a:alpha val="40000"/>
                    </a:prstClr>
                  </a:outerShdw>
                </a:effectLst>
              </a:rPr>
              <a:t>סוף ה-1980' עד היום</a:t>
            </a:r>
          </a:p>
        </p:txBody>
      </p:sp>
      <p:sp>
        <p:nvSpPr>
          <p:cNvPr id="18" name="הסבר: חץ למטה 17">
            <a:extLst>
              <a:ext uri="{FF2B5EF4-FFF2-40B4-BE49-F238E27FC236}">
                <a16:creationId xmlns:a16="http://schemas.microsoft.com/office/drawing/2014/main" id="{BF6059CE-55B2-4F7A-B572-C75552D88A90}"/>
              </a:ext>
            </a:extLst>
          </p:cNvPr>
          <p:cNvSpPr/>
          <p:nvPr/>
        </p:nvSpPr>
        <p:spPr>
          <a:xfrm>
            <a:off x="10077254" y="2868034"/>
            <a:ext cx="2114746" cy="1676975"/>
          </a:xfrm>
          <a:prstGeom prst="downArrowCallou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השני</a:t>
            </a:r>
          </a:p>
          <a:p>
            <a:pPr algn="ctr"/>
            <a:r>
              <a:rPr lang="he-IL" sz="1600" dirty="0">
                <a:solidFill>
                  <a:schemeClr val="bg1">
                    <a:lumMod val="65000"/>
                  </a:schemeClr>
                </a:solidFill>
                <a:effectLst>
                  <a:outerShdw blurRad="50800" dist="38100" dir="8100000" algn="tr" rotWithShape="0">
                    <a:prstClr val="black">
                      <a:alpha val="40000"/>
                    </a:prstClr>
                  </a:outerShdw>
                </a:effectLst>
              </a:rPr>
              <a:t>התמסדות ולימוד רוחני</a:t>
            </a:r>
          </a:p>
          <a:p>
            <a:pPr algn="ctr"/>
            <a:r>
              <a:rPr lang="he-IL" sz="1200" dirty="0">
                <a:solidFill>
                  <a:schemeClr val="bg1">
                    <a:lumMod val="65000"/>
                  </a:schemeClr>
                </a:solidFill>
                <a:effectLst>
                  <a:outerShdw blurRad="50800" dist="38100" dir="8100000" algn="tr" rotWithShape="0">
                    <a:prstClr val="black">
                      <a:alpha val="40000"/>
                    </a:prstClr>
                  </a:outerShdw>
                </a:effectLst>
              </a:rPr>
              <a:t>אמצע ה-1970'—אמצע ה-1980'</a:t>
            </a:r>
          </a:p>
        </p:txBody>
      </p:sp>
      <p:sp>
        <p:nvSpPr>
          <p:cNvPr id="19" name="הסבר: חץ למטה 18">
            <a:extLst>
              <a:ext uri="{FF2B5EF4-FFF2-40B4-BE49-F238E27FC236}">
                <a16:creationId xmlns:a16="http://schemas.microsoft.com/office/drawing/2014/main" id="{C2E0D60E-2DFB-4872-B750-C65A923A8D96}"/>
              </a:ext>
            </a:extLst>
          </p:cNvPr>
          <p:cNvSpPr/>
          <p:nvPr/>
        </p:nvSpPr>
        <p:spPr>
          <a:xfrm>
            <a:off x="10077254" y="1461490"/>
            <a:ext cx="2114746" cy="1676975"/>
          </a:xfrm>
          <a:prstGeom prst="downArrowCallout">
            <a:avLst/>
          </a:prstGeom>
          <a:solidFill>
            <a:schemeClr val="accent1">
              <a:lumMod val="40000"/>
              <a:lumOff val="60000"/>
            </a:schemeClr>
          </a:solidFill>
          <a:ln w="28575">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solidFill>
                <a:effectLst>
                  <a:glow rad="101600">
                    <a:schemeClr val="accent1">
                      <a:satMod val="175000"/>
                      <a:alpha val="40000"/>
                    </a:schemeClr>
                  </a:glow>
                  <a:innerShdw blurRad="63500" dist="50800" dir="13500000">
                    <a:prstClr val="black">
                      <a:alpha val="50000"/>
                    </a:prstClr>
                  </a:innerShdw>
                </a:effectLst>
              </a:rPr>
              <a:t>הגל הראשון</a:t>
            </a:r>
          </a:p>
          <a:p>
            <a:pPr algn="ctr"/>
            <a:r>
              <a:rPr lang="he-IL" sz="1600" dirty="0">
                <a:solidFill>
                  <a:schemeClr val="bg1"/>
                </a:solidFill>
                <a:effectLst>
                  <a:glow rad="101600">
                    <a:schemeClr val="accent1">
                      <a:satMod val="175000"/>
                      <a:alpha val="40000"/>
                    </a:schemeClr>
                  </a:glow>
                  <a:innerShdw blurRad="63500" dist="50800" dir="13500000">
                    <a:prstClr val="black">
                      <a:alpha val="50000"/>
                    </a:prstClr>
                  </a:innerShdw>
                </a:effectLst>
              </a:rPr>
              <a:t>היפים בטבע</a:t>
            </a:r>
          </a:p>
          <a:p>
            <a:pPr algn="ctr"/>
            <a:r>
              <a:rPr lang="he-IL" sz="1200" dirty="0">
                <a:solidFill>
                  <a:schemeClr val="bg1"/>
                </a:solidFill>
                <a:effectLst>
                  <a:glow rad="101600">
                    <a:schemeClr val="accent1">
                      <a:satMod val="175000"/>
                      <a:alpha val="40000"/>
                    </a:schemeClr>
                  </a:glow>
                  <a:innerShdw blurRad="63500" dist="50800" dir="13500000">
                    <a:prstClr val="black">
                      <a:alpha val="50000"/>
                    </a:prstClr>
                  </a:innerShdw>
                </a:effectLst>
              </a:rPr>
              <a:t>1964—אמצע ה-1970' </a:t>
            </a:r>
          </a:p>
        </p:txBody>
      </p:sp>
      <p:sp>
        <p:nvSpPr>
          <p:cNvPr id="20" name="הסבר: חץ למטה 19">
            <a:extLst>
              <a:ext uri="{FF2B5EF4-FFF2-40B4-BE49-F238E27FC236}">
                <a16:creationId xmlns:a16="http://schemas.microsoft.com/office/drawing/2014/main" id="{4080ED77-5106-455F-A3F9-FB40F18258D6}"/>
              </a:ext>
            </a:extLst>
          </p:cNvPr>
          <p:cNvSpPr/>
          <p:nvPr/>
        </p:nvSpPr>
        <p:spPr>
          <a:xfrm>
            <a:off x="10077254" y="1"/>
            <a:ext cx="2114746" cy="1676975"/>
          </a:xfrm>
          <a:prstGeom prst="downArrowCallou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פתיח</a:t>
            </a:r>
          </a:p>
        </p:txBody>
      </p:sp>
      <p:grpSp>
        <p:nvGrpSpPr>
          <p:cNvPr id="4" name="קבוצה 3">
            <a:extLst>
              <a:ext uri="{FF2B5EF4-FFF2-40B4-BE49-F238E27FC236}">
                <a16:creationId xmlns:a16="http://schemas.microsoft.com/office/drawing/2014/main" id="{CAC19FE4-277C-4205-8499-22C70F8AB67A}"/>
              </a:ext>
            </a:extLst>
          </p:cNvPr>
          <p:cNvGrpSpPr/>
          <p:nvPr/>
        </p:nvGrpSpPr>
        <p:grpSpPr>
          <a:xfrm>
            <a:off x="204788" y="1"/>
            <a:ext cx="9590965" cy="6857336"/>
            <a:chOff x="204788" y="1"/>
            <a:chExt cx="9590965" cy="6857336"/>
          </a:xfrm>
        </p:grpSpPr>
        <p:pic>
          <p:nvPicPr>
            <p:cNvPr id="12" name="תמונה 11" descr="5e85d75d55d1205d45e25dc5d.75057580.jpg"/>
            <p:cNvPicPr>
              <a:picLocks noChangeAspect="1"/>
            </p:cNvPicPr>
            <p:nvPr/>
          </p:nvPicPr>
          <p:blipFill rotWithShape="1">
            <a:blip r:embed="rId2" cstate="print"/>
            <a:srcRect l="1028" r="403" b="1418"/>
            <a:stretch/>
          </p:blipFill>
          <p:spPr>
            <a:xfrm>
              <a:off x="204788" y="1"/>
              <a:ext cx="9590965" cy="6857336"/>
            </a:xfrm>
            <a:prstGeom prst="rect">
              <a:avLst/>
            </a:prstGeom>
          </p:spPr>
        </p:pic>
        <p:sp>
          <p:nvSpPr>
            <p:cNvPr id="13" name="TextBox 12"/>
            <p:cNvSpPr txBox="1"/>
            <p:nvPr/>
          </p:nvSpPr>
          <p:spPr>
            <a:xfrm>
              <a:off x="386835" y="253713"/>
              <a:ext cx="9226869" cy="584775"/>
            </a:xfrm>
            <a:prstGeom prst="rect">
              <a:avLst/>
            </a:prstGeom>
            <a:noFill/>
          </p:spPr>
          <p:txBody>
            <a:bodyPr wrap="square" rtlCol="1">
              <a:spAutoFit/>
            </a:bodyPr>
            <a:lstStyle/>
            <a:p>
              <a:r>
                <a:rPr lang="he-IL" sz="3200" b="1" dirty="0">
                  <a:solidFill>
                    <a:schemeClr val="bg1"/>
                  </a:solidFill>
                  <a:effectLst>
                    <a:outerShdw blurRad="38100" dist="38100" dir="2700000" algn="tl">
                      <a:srgbClr val="000000">
                        <a:alpha val="43137"/>
                      </a:srgbClr>
                    </a:outerShdw>
                  </a:effectLst>
                </a:rPr>
                <a:t>הרחוב העליון בראש פינה העתיקה בתחילת שנות ה-70</a:t>
              </a:r>
            </a:p>
          </p:txBody>
        </p:sp>
      </p:grpSp>
    </p:spTree>
    <p:extLst>
      <p:ext uri="{BB962C8B-B14F-4D97-AF65-F5344CB8AC3E}">
        <p14:creationId xmlns:p14="http://schemas.microsoft.com/office/powerpoint/2010/main" val="2874282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25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2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nodeType="clickEffect">
                                  <p:stCondLst>
                                    <p:cond delay="0"/>
                                  </p:stCondLst>
                                  <p:childTnLst>
                                    <p:animEffect transition="out" filter="wipe(up)">
                                      <p:cBhvr>
                                        <p:cTn id="15" dur="1500"/>
                                        <p:tgtEl>
                                          <p:spTgt spid="4"/>
                                        </p:tgtEl>
                                      </p:cBhvr>
                                    </p:animEffect>
                                    <p:set>
                                      <p:cBhvr>
                                        <p:cTn id="16" dur="1" fill="hold">
                                          <p:stCondLst>
                                            <p:cond delay="1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E1FD"/>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16EDD083-0BEB-49C7-AFB3-72CB4217195C}"/>
              </a:ext>
            </a:extLst>
          </p:cNvPr>
          <p:cNvSpPr/>
          <p:nvPr/>
        </p:nvSpPr>
        <p:spPr>
          <a:xfrm>
            <a:off x="10077254" y="5771868"/>
            <a:ext cx="2114746" cy="1085469"/>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0" dirty="0">
                <a:solidFill>
                  <a:schemeClr val="bg1">
                    <a:lumMod val="65000"/>
                  </a:schemeClr>
                </a:solidFill>
                <a:effectLst>
                  <a:outerShdw blurRad="50800" dist="38100" dir="8100000" algn="tr" rotWithShape="0">
                    <a:prstClr val="black">
                      <a:alpha val="40000"/>
                    </a:prstClr>
                  </a:outerShdw>
                </a:effectLst>
              </a:rPr>
              <a:t>מקור הצביון </a:t>
            </a:r>
            <a:r>
              <a:rPr lang="he-IL" sz="1600" dirty="0" err="1">
                <a:solidFill>
                  <a:schemeClr val="bg1">
                    <a:lumMod val="65000"/>
                  </a:schemeClr>
                </a:solidFill>
                <a:effectLst>
                  <a:outerShdw blurRad="50800" dist="38100" dir="8100000" algn="tr" rotWithShape="0">
                    <a:prstClr val="black">
                      <a:alpha val="40000"/>
                    </a:prstClr>
                  </a:outerShdw>
                </a:effectLst>
              </a:rPr>
              <a:t>ה'רוחניקי</a:t>
            </a:r>
            <a:r>
              <a:rPr lang="he-IL" sz="1600" dirty="0">
                <a:solidFill>
                  <a:schemeClr val="bg1">
                    <a:lumMod val="65000"/>
                  </a:schemeClr>
                </a:solidFill>
                <a:effectLst>
                  <a:outerShdw blurRad="50800" dist="38100" dir="8100000" algn="tr" rotWithShape="0">
                    <a:prstClr val="black">
                      <a:alpha val="40000"/>
                    </a:prstClr>
                  </a:outerShdw>
                </a:effectLst>
              </a:rPr>
              <a:t>' של ראש-פינה </a:t>
            </a:r>
          </a:p>
        </p:txBody>
      </p:sp>
      <p:sp>
        <p:nvSpPr>
          <p:cNvPr id="2" name="הסבר: חץ למטה 1">
            <a:extLst>
              <a:ext uri="{FF2B5EF4-FFF2-40B4-BE49-F238E27FC236}">
                <a16:creationId xmlns:a16="http://schemas.microsoft.com/office/drawing/2014/main" id="{A0578FF0-96AB-4C07-8DF3-BCB3C9FA4EFB}"/>
              </a:ext>
            </a:extLst>
          </p:cNvPr>
          <p:cNvSpPr/>
          <p:nvPr/>
        </p:nvSpPr>
        <p:spPr>
          <a:xfrm>
            <a:off x="10077254" y="4299625"/>
            <a:ext cx="2114746" cy="1676975"/>
          </a:xfrm>
          <a:prstGeom prst="downArrowCallout">
            <a:avLst/>
          </a:prstGeom>
          <a:solidFill>
            <a:schemeClr val="accent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השלישי</a:t>
            </a:r>
          </a:p>
          <a:p>
            <a:pPr algn="ctr"/>
            <a:r>
              <a:rPr lang="he-IL" sz="1600" dirty="0">
                <a:solidFill>
                  <a:schemeClr val="bg1">
                    <a:lumMod val="65000"/>
                  </a:schemeClr>
                </a:solidFill>
                <a:effectLst>
                  <a:outerShdw blurRad="50800" dist="38100" dir="8100000" algn="tr" rotWithShape="0">
                    <a:prstClr val="black">
                      <a:alpha val="40000"/>
                    </a:prstClr>
                  </a:outerShdw>
                </a:effectLst>
              </a:rPr>
              <a:t>רוחניות, תיירות ציונות</a:t>
            </a:r>
          </a:p>
          <a:p>
            <a:pPr algn="ctr"/>
            <a:r>
              <a:rPr lang="he-IL" sz="1200" dirty="0">
                <a:solidFill>
                  <a:schemeClr val="bg1">
                    <a:lumMod val="65000"/>
                  </a:schemeClr>
                </a:solidFill>
                <a:effectLst>
                  <a:outerShdw blurRad="50800" dist="38100" dir="8100000" algn="tr" rotWithShape="0">
                    <a:prstClr val="black">
                      <a:alpha val="40000"/>
                    </a:prstClr>
                  </a:outerShdw>
                </a:effectLst>
              </a:rPr>
              <a:t>סוף ה-1980' עד היום</a:t>
            </a:r>
          </a:p>
        </p:txBody>
      </p:sp>
      <p:sp>
        <p:nvSpPr>
          <p:cNvPr id="18" name="הסבר: חץ למטה 17">
            <a:extLst>
              <a:ext uri="{FF2B5EF4-FFF2-40B4-BE49-F238E27FC236}">
                <a16:creationId xmlns:a16="http://schemas.microsoft.com/office/drawing/2014/main" id="{BF6059CE-55B2-4F7A-B572-C75552D88A90}"/>
              </a:ext>
            </a:extLst>
          </p:cNvPr>
          <p:cNvSpPr/>
          <p:nvPr/>
        </p:nvSpPr>
        <p:spPr>
          <a:xfrm>
            <a:off x="10077254" y="2868034"/>
            <a:ext cx="2114746" cy="1676975"/>
          </a:xfrm>
          <a:prstGeom prst="downArrowCallou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השני</a:t>
            </a:r>
          </a:p>
          <a:p>
            <a:pPr algn="ctr"/>
            <a:r>
              <a:rPr lang="he-IL" sz="1600" dirty="0">
                <a:solidFill>
                  <a:schemeClr val="bg1">
                    <a:lumMod val="65000"/>
                  </a:schemeClr>
                </a:solidFill>
                <a:effectLst>
                  <a:outerShdw blurRad="50800" dist="38100" dir="8100000" algn="tr" rotWithShape="0">
                    <a:prstClr val="black">
                      <a:alpha val="40000"/>
                    </a:prstClr>
                  </a:outerShdw>
                </a:effectLst>
              </a:rPr>
              <a:t>התמסדות ולימוד רוחני</a:t>
            </a:r>
          </a:p>
          <a:p>
            <a:pPr algn="ctr"/>
            <a:r>
              <a:rPr lang="he-IL" sz="1200" dirty="0">
                <a:solidFill>
                  <a:schemeClr val="bg1">
                    <a:lumMod val="65000"/>
                  </a:schemeClr>
                </a:solidFill>
                <a:effectLst>
                  <a:outerShdw blurRad="50800" dist="38100" dir="8100000" algn="tr" rotWithShape="0">
                    <a:prstClr val="black">
                      <a:alpha val="40000"/>
                    </a:prstClr>
                  </a:outerShdw>
                </a:effectLst>
              </a:rPr>
              <a:t>אמצע ה-1970'—אמצע ה-1980'</a:t>
            </a:r>
          </a:p>
        </p:txBody>
      </p:sp>
      <p:sp>
        <p:nvSpPr>
          <p:cNvPr id="19" name="הסבר: חץ למטה 18">
            <a:extLst>
              <a:ext uri="{FF2B5EF4-FFF2-40B4-BE49-F238E27FC236}">
                <a16:creationId xmlns:a16="http://schemas.microsoft.com/office/drawing/2014/main" id="{C2E0D60E-2DFB-4872-B750-C65A923A8D96}"/>
              </a:ext>
            </a:extLst>
          </p:cNvPr>
          <p:cNvSpPr/>
          <p:nvPr/>
        </p:nvSpPr>
        <p:spPr>
          <a:xfrm>
            <a:off x="10077254" y="1461490"/>
            <a:ext cx="2114746" cy="1676975"/>
          </a:xfrm>
          <a:prstGeom prst="downArrowCallout">
            <a:avLst/>
          </a:prstGeom>
          <a:solidFill>
            <a:schemeClr val="accent1">
              <a:lumMod val="40000"/>
              <a:lumOff val="60000"/>
            </a:schemeClr>
          </a:solidFill>
          <a:ln w="28575">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solidFill>
                <a:effectLst>
                  <a:glow rad="101600">
                    <a:schemeClr val="accent1">
                      <a:satMod val="175000"/>
                      <a:alpha val="40000"/>
                    </a:schemeClr>
                  </a:glow>
                  <a:innerShdw blurRad="63500" dist="50800" dir="13500000">
                    <a:prstClr val="black">
                      <a:alpha val="50000"/>
                    </a:prstClr>
                  </a:innerShdw>
                </a:effectLst>
              </a:rPr>
              <a:t>הגל הראשון</a:t>
            </a:r>
          </a:p>
          <a:p>
            <a:pPr algn="ctr"/>
            <a:r>
              <a:rPr lang="he-IL" sz="1600" dirty="0">
                <a:solidFill>
                  <a:schemeClr val="bg1"/>
                </a:solidFill>
                <a:effectLst>
                  <a:glow rad="101600">
                    <a:schemeClr val="accent1">
                      <a:satMod val="175000"/>
                      <a:alpha val="40000"/>
                    </a:schemeClr>
                  </a:glow>
                  <a:innerShdw blurRad="63500" dist="50800" dir="13500000">
                    <a:prstClr val="black">
                      <a:alpha val="50000"/>
                    </a:prstClr>
                  </a:innerShdw>
                </a:effectLst>
              </a:rPr>
              <a:t>היפים בטבע</a:t>
            </a:r>
          </a:p>
          <a:p>
            <a:pPr algn="ctr"/>
            <a:r>
              <a:rPr lang="he-IL" sz="1200" dirty="0">
                <a:solidFill>
                  <a:schemeClr val="bg1"/>
                </a:solidFill>
                <a:effectLst>
                  <a:glow rad="101600">
                    <a:schemeClr val="accent1">
                      <a:satMod val="175000"/>
                      <a:alpha val="40000"/>
                    </a:schemeClr>
                  </a:glow>
                  <a:innerShdw blurRad="63500" dist="50800" dir="13500000">
                    <a:prstClr val="black">
                      <a:alpha val="50000"/>
                    </a:prstClr>
                  </a:innerShdw>
                </a:effectLst>
              </a:rPr>
              <a:t>1964—אמצע ה-1970' </a:t>
            </a:r>
          </a:p>
        </p:txBody>
      </p:sp>
      <p:sp>
        <p:nvSpPr>
          <p:cNvPr id="20" name="הסבר: חץ למטה 19">
            <a:extLst>
              <a:ext uri="{FF2B5EF4-FFF2-40B4-BE49-F238E27FC236}">
                <a16:creationId xmlns:a16="http://schemas.microsoft.com/office/drawing/2014/main" id="{4080ED77-5106-455F-A3F9-FB40F18258D6}"/>
              </a:ext>
            </a:extLst>
          </p:cNvPr>
          <p:cNvSpPr/>
          <p:nvPr/>
        </p:nvSpPr>
        <p:spPr>
          <a:xfrm>
            <a:off x="10077254" y="1"/>
            <a:ext cx="2114746" cy="1676975"/>
          </a:xfrm>
          <a:prstGeom prst="downArrowCallou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פתיח</a:t>
            </a:r>
          </a:p>
        </p:txBody>
      </p:sp>
      <p:sp>
        <p:nvSpPr>
          <p:cNvPr id="25" name="TextBox 24"/>
          <p:cNvSpPr txBox="1"/>
          <p:nvPr/>
        </p:nvSpPr>
        <p:spPr>
          <a:xfrm>
            <a:off x="5379397" y="3145631"/>
            <a:ext cx="4273132" cy="2523768"/>
          </a:xfrm>
          <a:prstGeom prst="rect">
            <a:avLst/>
          </a:prstGeom>
          <a:noFill/>
        </p:spPr>
        <p:txBody>
          <a:bodyPr wrap="square" rtlCol="1">
            <a:spAutoFit/>
          </a:bodyPr>
          <a:lstStyle/>
          <a:p>
            <a:pPr algn="just"/>
            <a:r>
              <a:rPr lang="he-IL" dirty="0"/>
              <a:t>"ראש פנה" </a:t>
            </a:r>
            <a:r>
              <a:rPr lang="he-IL" dirty="0" err="1"/>
              <a:t>היתה</a:t>
            </a:r>
            <a:r>
              <a:rPr lang="he-IL" dirty="0"/>
              <a:t> רעיון. כעין אידיאה שהפכה </a:t>
            </a:r>
            <a:r>
              <a:rPr lang="he-IL" dirty="0" err="1"/>
              <a:t>למשאת</a:t>
            </a:r>
            <a:r>
              <a:rPr lang="he-IL" dirty="0"/>
              <a:t> נפש ועיר מקלט לכל הנפשות הבודדות ששמעה הגיעה אליהן מפה לאוזן. כפליטים נקבצו ובאו אליה בשקט בוהמיינים שמאסו במוסכמות, "דָרווישים" שהיו אך תיירים בחיים של עצמם, ילדי פרחים ונביאי שקר ואמת. ובקיצור: זרוקי כל העולם. </a:t>
            </a:r>
          </a:p>
          <a:p>
            <a:pPr algn="just"/>
            <a:endParaRPr lang="he-IL" sz="1600" dirty="0"/>
          </a:p>
          <a:p>
            <a:pPr algn="just"/>
            <a:r>
              <a:rPr lang="he-IL" sz="1600" dirty="0"/>
              <a:t>[</a:t>
            </a:r>
            <a:r>
              <a:rPr lang="he-IL" sz="1600" i="1" dirty="0"/>
              <a:t>יוסי גלאון</a:t>
            </a:r>
            <a:r>
              <a:rPr lang="he-IL" sz="1600" dirty="0"/>
              <a:t>]</a:t>
            </a:r>
          </a:p>
        </p:txBody>
      </p:sp>
      <p:grpSp>
        <p:nvGrpSpPr>
          <p:cNvPr id="6" name="קבוצה 5">
            <a:extLst>
              <a:ext uri="{FF2B5EF4-FFF2-40B4-BE49-F238E27FC236}">
                <a16:creationId xmlns:a16="http://schemas.microsoft.com/office/drawing/2014/main" id="{63D5F126-46E2-4DC7-8C3B-F97431F71BD5}"/>
              </a:ext>
            </a:extLst>
          </p:cNvPr>
          <p:cNvGrpSpPr/>
          <p:nvPr/>
        </p:nvGrpSpPr>
        <p:grpSpPr>
          <a:xfrm>
            <a:off x="174071" y="116403"/>
            <a:ext cx="9092959" cy="6625194"/>
            <a:chOff x="174071" y="116403"/>
            <a:chExt cx="9092959" cy="6625194"/>
          </a:xfrm>
        </p:grpSpPr>
        <p:pic>
          <p:nvPicPr>
            <p:cNvPr id="11" name="תמונה 10" descr="ROSH_PINA018.jpg"/>
            <p:cNvPicPr>
              <a:picLocks noChangeAspect="1"/>
            </p:cNvPicPr>
            <p:nvPr/>
          </p:nvPicPr>
          <p:blipFill>
            <a:blip r:embed="rId2" cstate="print"/>
            <a:stretch>
              <a:fillRect/>
            </a:stretch>
          </p:blipFill>
          <p:spPr>
            <a:xfrm>
              <a:off x="174071" y="116403"/>
              <a:ext cx="4730802" cy="6625194"/>
            </a:xfrm>
            <a:prstGeom prst="rect">
              <a:avLst/>
            </a:prstGeom>
          </p:spPr>
        </p:pic>
        <p:grpSp>
          <p:nvGrpSpPr>
            <p:cNvPr id="5" name="קבוצה 4">
              <a:extLst>
                <a:ext uri="{FF2B5EF4-FFF2-40B4-BE49-F238E27FC236}">
                  <a16:creationId xmlns:a16="http://schemas.microsoft.com/office/drawing/2014/main" id="{72E9F71A-84BC-4483-8750-F7D90DC69326}"/>
                </a:ext>
              </a:extLst>
            </p:cNvPr>
            <p:cNvGrpSpPr/>
            <p:nvPr/>
          </p:nvGrpSpPr>
          <p:grpSpPr>
            <a:xfrm>
              <a:off x="5912859" y="983030"/>
              <a:ext cx="3354171" cy="1507055"/>
              <a:chOff x="5912859" y="983030"/>
              <a:chExt cx="3354171" cy="1507055"/>
            </a:xfrm>
          </p:grpSpPr>
          <p:sp>
            <p:nvSpPr>
              <p:cNvPr id="17" name="TextBox 16"/>
              <p:cNvSpPr txBox="1"/>
              <p:nvPr/>
            </p:nvSpPr>
            <p:spPr>
              <a:xfrm rot="1232622">
                <a:off x="7526123" y="1659001"/>
                <a:ext cx="1740907" cy="461665"/>
              </a:xfrm>
              <a:prstGeom prst="rect">
                <a:avLst/>
              </a:prstGeom>
              <a:noFill/>
            </p:spPr>
            <p:txBody>
              <a:bodyPr wrap="square" rtlCol="1">
                <a:spAutoFit/>
              </a:bodyPr>
              <a:lstStyle/>
              <a:p>
                <a:pPr algn="l" rtl="0"/>
                <a:r>
                  <a:rPr lang="he-IL" sz="2400" b="1" dirty="0">
                    <a:solidFill>
                      <a:schemeClr val="accent6">
                        <a:lumMod val="75000"/>
                      </a:schemeClr>
                    </a:solidFill>
                  </a:rPr>
                  <a:t> </a:t>
                </a:r>
                <a:r>
                  <a:rPr lang="en-US" sz="2000" b="1" dirty="0">
                    <a:solidFill>
                      <a:schemeClr val="accent6">
                        <a:lumMod val="75000"/>
                      </a:schemeClr>
                    </a:solidFill>
                    <a:latin typeface="Arial" pitchFamily="34" charset="0"/>
                    <a:ea typeface="Calibri" pitchFamily="34" charset="0"/>
                    <a:cs typeface="Arial" pitchFamily="34" charset="0"/>
                  </a:rPr>
                  <a:t>Squatting</a:t>
                </a:r>
                <a:endParaRPr lang="he-IL" sz="2000" b="1" dirty="0">
                  <a:solidFill>
                    <a:schemeClr val="accent6">
                      <a:lumMod val="75000"/>
                    </a:schemeClr>
                  </a:solidFill>
                  <a:latin typeface="Arial" pitchFamily="34" charset="0"/>
                  <a:ea typeface="Calibri" pitchFamily="34" charset="0"/>
                  <a:cs typeface="Arial" pitchFamily="34" charset="0"/>
                </a:endParaRPr>
              </a:p>
            </p:txBody>
          </p:sp>
          <p:sp>
            <p:nvSpPr>
              <p:cNvPr id="22" name="מלבן 21"/>
              <p:cNvSpPr/>
              <p:nvPr/>
            </p:nvSpPr>
            <p:spPr>
              <a:xfrm rot="20830336">
                <a:off x="6485853" y="2089975"/>
                <a:ext cx="1602552" cy="400110"/>
              </a:xfrm>
              <a:prstGeom prst="rect">
                <a:avLst/>
              </a:prstGeom>
            </p:spPr>
            <p:txBody>
              <a:bodyPr wrap="square">
                <a:spAutoFit/>
              </a:bodyPr>
              <a:lstStyle/>
              <a:p>
                <a:pPr lvl="0" algn="just" rtl="0" fontAlgn="base">
                  <a:spcBef>
                    <a:spcPct val="0"/>
                  </a:spcBef>
                  <a:spcAft>
                    <a:spcPct val="0"/>
                  </a:spcAft>
                </a:pPr>
                <a:r>
                  <a:rPr lang="en-US" sz="2000" b="1" dirty="0">
                    <a:solidFill>
                      <a:schemeClr val="accent2">
                        <a:lumMod val="75000"/>
                      </a:schemeClr>
                    </a:solidFill>
                    <a:latin typeface="Arial" pitchFamily="34" charset="0"/>
                    <a:ea typeface="Calibri" pitchFamily="34" charset="0"/>
                    <a:cs typeface="Arial" pitchFamily="34" charset="0"/>
                  </a:rPr>
                  <a:t>Off the grid</a:t>
                </a:r>
                <a:endParaRPr lang="he-IL" sz="2400" b="1" dirty="0">
                  <a:solidFill>
                    <a:schemeClr val="accent2">
                      <a:lumMod val="75000"/>
                    </a:schemeClr>
                  </a:solidFill>
                  <a:latin typeface="Arial" pitchFamily="34" charset="0"/>
                  <a:cs typeface="Arial" pitchFamily="34" charset="0"/>
                </a:endParaRPr>
              </a:p>
            </p:txBody>
          </p:sp>
          <p:sp>
            <p:nvSpPr>
              <p:cNvPr id="12" name="TextBox 16">
                <a:extLst>
                  <a:ext uri="{FF2B5EF4-FFF2-40B4-BE49-F238E27FC236}">
                    <a16:creationId xmlns:a16="http://schemas.microsoft.com/office/drawing/2014/main" id="{8D537F5F-A088-4DCC-B8BD-0FAA7698FCCC}"/>
                  </a:ext>
                </a:extLst>
              </p:cNvPr>
              <p:cNvSpPr txBox="1"/>
              <p:nvPr/>
            </p:nvSpPr>
            <p:spPr>
              <a:xfrm rot="20248351">
                <a:off x="5912859" y="1204931"/>
                <a:ext cx="2358020" cy="523220"/>
              </a:xfrm>
              <a:prstGeom prst="rect">
                <a:avLst/>
              </a:prstGeom>
              <a:noFill/>
            </p:spPr>
            <p:txBody>
              <a:bodyPr wrap="square" rtlCol="1">
                <a:spAutoFit/>
              </a:bodyPr>
              <a:lstStyle/>
              <a:p>
                <a:pPr algn="l" rtl="0"/>
                <a:r>
                  <a:rPr lang="he-IL" sz="2800" b="1" dirty="0">
                    <a:solidFill>
                      <a:schemeClr val="accent5">
                        <a:lumMod val="75000"/>
                      </a:schemeClr>
                    </a:solidFill>
                  </a:rPr>
                  <a:t> </a:t>
                </a:r>
                <a:r>
                  <a:rPr lang="en-US" sz="2000" b="1" dirty="0">
                    <a:solidFill>
                      <a:schemeClr val="accent5">
                        <a:lumMod val="75000"/>
                      </a:schemeClr>
                    </a:solidFill>
                    <a:latin typeface="Arial" pitchFamily="34" charset="0"/>
                    <a:ea typeface="Calibri" pitchFamily="34" charset="0"/>
                    <a:cs typeface="Arial" pitchFamily="34" charset="0"/>
                  </a:rPr>
                  <a:t>Sixties</a:t>
                </a:r>
                <a:endParaRPr lang="he-IL" sz="2400" b="1" dirty="0">
                  <a:solidFill>
                    <a:schemeClr val="accent5">
                      <a:lumMod val="75000"/>
                    </a:schemeClr>
                  </a:solidFill>
                  <a:latin typeface="Arial" pitchFamily="34" charset="0"/>
                  <a:ea typeface="Calibri" pitchFamily="34" charset="0"/>
                  <a:cs typeface="Arial" pitchFamily="34" charset="0"/>
                </a:endParaRPr>
              </a:p>
            </p:txBody>
          </p:sp>
          <p:sp>
            <p:nvSpPr>
              <p:cNvPr id="4" name="מלבן 3">
                <a:extLst>
                  <a:ext uri="{FF2B5EF4-FFF2-40B4-BE49-F238E27FC236}">
                    <a16:creationId xmlns:a16="http://schemas.microsoft.com/office/drawing/2014/main" id="{40319054-BA82-43C7-AF09-5EF9FB16DB9E}"/>
                  </a:ext>
                </a:extLst>
              </p:cNvPr>
              <p:cNvSpPr/>
              <p:nvPr/>
            </p:nvSpPr>
            <p:spPr>
              <a:xfrm rot="1059952">
                <a:off x="6904574" y="983030"/>
                <a:ext cx="1111202" cy="400110"/>
              </a:xfrm>
              <a:prstGeom prst="rect">
                <a:avLst/>
              </a:prstGeom>
            </p:spPr>
            <p:txBody>
              <a:bodyPr wrap="none">
                <a:spAutoFit/>
              </a:bodyPr>
              <a:lstStyle/>
              <a:p>
                <a:r>
                  <a:rPr lang="en-US" sz="2000" b="1" dirty="0">
                    <a:solidFill>
                      <a:srgbClr val="7030A0"/>
                    </a:solidFill>
                    <a:latin typeface="Arial" pitchFamily="34" charset="0"/>
                    <a:ea typeface="Calibri" pitchFamily="34" charset="0"/>
                    <a:cs typeface="Arial" pitchFamily="34" charset="0"/>
                  </a:rPr>
                  <a:t>Hippies</a:t>
                </a:r>
                <a:endParaRPr lang="he-IL" sz="2000" dirty="0">
                  <a:solidFill>
                    <a:srgbClr val="7030A0"/>
                  </a:solidFill>
                </a:endParaRPr>
              </a:p>
            </p:txBody>
          </p:sp>
        </p:grpSp>
      </p:grpSp>
    </p:spTree>
    <p:extLst>
      <p:ext uri="{BB962C8B-B14F-4D97-AF65-F5344CB8AC3E}">
        <p14:creationId xmlns:p14="http://schemas.microsoft.com/office/powerpoint/2010/main" val="2874282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par>
                          <p:cTn id="8" fill="hold">
                            <p:stCondLst>
                              <p:cond delay="2000"/>
                            </p:stCondLst>
                            <p:childTnLst>
                              <p:par>
                                <p:cTn id="9" presetID="47" presetClass="entr" presetSubtype="0" fill="hold" grpId="0" nodeType="afterEffect">
                                  <p:stCondLst>
                                    <p:cond delay="75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nodeType="clickEffect">
                                  <p:stCondLst>
                                    <p:cond delay="0"/>
                                  </p:stCondLst>
                                  <p:childTnLst>
                                    <p:animEffect transition="out" filter="fade">
                                      <p:cBhvr>
                                        <p:cTn id="17" dur="1000"/>
                                        <p:tgtEl>
                                          <p:spTgt spid="6"/>
                                        </p:tgtEl>
                                      </p:cBhvr>
                                    </p:animEffect>
                                    <p:anim calcmode="lin" valueType="num">
                                      <p:cBhvr>
                                        <p:cTn id="18" dur="1000"/>
                                        <p:tgtEl>
                                          <p:spTgt spid="6"/>
                                        </p:tgtEl>
                                        <p:attrNameLst>
                                          <p:attrName>ppt_x</p:attrName>
                                        </p:attrNameLst>
                                      </p:cBhvr>
                                      <p:tavLst>
                                        <p:tav tm="0">
                                          <p:val>
                                            <p:strVal val="ppt_x"/>
                                          </p:val>
                                        </p:tav>
                                        <p:tav tm="100000">
                                          <p:val>
                                            <p:strVal val="ppt_x"/>
                                          </p:val>
                                        </p:tav>
                                      </p:tavLst>
                                    </p:anim>
                                    <p:anim calcmode="lin" valueType="num">
                                      <p:cBhvr>
                                        <p:cTn id="19" dur="1000"/>
                                        <p:tgtEl>
                                          <p:spTgt spid="6"/>
                                        </p:tgtEl>
                                        <p:attrNameLst>
                                          <p:attrName>ppt_y</p:attrName>
                                        </p:attrNameLst>
                                      </p:cBhvr>
                                      <p:tavLst>
                                        <p:tav tm="0">
                                          <p:val>
                                            <p:strVal val="ppt_y"/>
                                          </p:val>
                                        </p:tav>
                                        <p:tav tm="100000">
                                          <p:val>
                                            <p:strVal val="ppt_y+.1"/>
                                          </p:val>
                                        </p:tav>
                                      </p:tavLst>
                                    </p:anim>
                                    <p:set>
                                      <p:cBhvr>
                                        <p:cTn id="20" dur="1" fill="hold">
                                          <p:stCondLst>
                                            <p:cond delay="999"/>
                                          </p:stCondLst>
                                        </p:cTn>
                                        <p:tgtEl>
                                          <p:spTgt spid="6"/>
                                        </p:tgtEl>
                                        <p:attrNameLst>
                                          <p:attrName>style.visibility</p:attrName>
                                        </p:attrNameLst>
                                      </p:cBhvr>
                                      <p:to>
                                        <p:strVal val="hidden"/>
                                      </p:to>
                                    </p:set>
                                  </p:childTnLst>
                                </p:cTn>
                              </p:par>
                              <p:par>
                                <p:cTn id="21" presetID="42" presetClass="exit" presetSubtype="0" fill="hold" grpId="1" nodeType="withEffect">
                                  <p:stCondLst>
                                    <p:cond delay="0"/>
                                  </p:stCondLst>
                                  <p:childTnLst>
                                    <p:animEffect transition="out" filter="fade">
                                      <p:cBhvr>
                                        <p:cTn id="22" dur="1000"/>
                                        <p:tgtEl>
                                          <p:spTgt spid="25"/>
                                        </p:tgtEl>
                                      </p:cBhvr>
                                    </p:animEffect>
                                    <p:anim calcmode="lin" valueType="num">
                                      <p:cBhvr>
                                        <p:cTn id="23" dur="1000"/>
                                        <p:tgtEl>
                                          <p:spTgt spid="25"/>
                                        </p:tgtEl>
                                        <p:attrNameLst>
                                          <p:attrName>ppt_x</p:attrName>
                                        </p:attrNameLst>
                                      </p:cBhvr>
                                      <p:tavLst>
                                        <p:tav tm="0">
                                          <p:val>
                                            <p:strVal val="ppt_x"/>
                                          </p:val>
                                        </p:tav>
                                        <p:tav tm="100000">
                                          <p:val>
                                            <p:strVal val="ppt_x"/>
                                          </p:val>
                                        </p:tav>
                                      </p:tavLst>
                                    </p:anim>
                                    <p:anim calcmode="lin" valueType="num">
                                      <p:cBhvr>
                                        <p:cTn id="24" dur="1000"/>
                                        <p:tgtEl>
                                          <p:spTgt spid="25"/>
                                        </p:tgtEl>
                                        <p:attrNameLst>
                                          <p:attrName>ppt_y</p:attrName>
                                        </p:attrNameLst>
                                      </p:cBhvr>
                                      <p:tavLst>
                                        <p:tav tm="0">
                                          <p:val>
                                            <p:strVal val="ppt_y"/>
                                          </p:val>
                                        </p:tav>
                                        <p:tav tm="100000">
                                          <p:val>
                                            <p:strVal val="ppt_y+.1"/>
                                          </p:val>
                                        </p:tav>
                                      </p:tavLst>
                                    </p:anim>
                                    <p:set>
                                      <p:cBhvr>
                                        <p:cTn id="25"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E1FD"/>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16EDD083-0BEB-49C7-AFB3-72CB4217195C}"/>
              </a:ext>
            </a:extLst>
          </p:cNvPr>
          <p:cNvSpPr/>
          <p:nvPr/>
        </p:nvSpPr>
        <p:spPr>
          <a:xfrm>
            <a:off x="10077254" y="5771868"/>
            <a:ext cx="2114746" cy="1085469"/>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0" dirty="0">
                <a:solidFill>
                  <a:schemeClr val="bg1">
                    <a:lumMod val="65000"/>
                  </a:schemeClr>
                </a:solidFill>
                <a:effectLst>
                  <a:outerShdw blurRad="50800" dist="38100" dir="8100000" algn="tr" rotWithShape="0">
                    <a:prstClr val="black">
                      <a:alpha val="40000"/>
                    </a:prstClr>
                  </a:outerShdw>
                </a:effectLst>
              </a:rPr>
              <a:t>מקור הצביון </a:t>
            </a:r>
            <a:r>
              <a:rPr lang="he-IL" sz="1600" dirty="0" err="1">
                <a:solidFill>
                  <a:schemeClr val="bg1">
                    <a:lumMod val="65000"/>
                  </a:schemeClr>
                </a:solidFill>
                <a:effectLst>
                  <a:outerShdw blurRad="50800" dist="38100" dir="8100000" algn="tr" rotWithShape="0">
                    <a:prstClr val="black">
                      <a:alpha val="40000"/>
                    </a:prstClr>
                  </a:outerShdw>
                </a:effectLst>
              </a:rPr>
              <a:t>ה'רוחניקי</a:t>
            </a:r>
            <a:r>
              <a:rPr lang="he-IL" sz="1600" dirty="0">
                <a:solidFill>
                  <a:schemeClr val="bg1">
                    <a:lumMod val="65000"/>
                  </a:schemeClr>
                </a:solidFill>
                <a:effectLst>
                  <a:outerShdw blurRad="50800" dist="38100" dir="8100000" algn="tr" rotWithShape="0">
                    <a:prstClr val="black">
                      <a:alpha val="40000"/>
                    </a:prstClr>
                  </a:outerShdw>
                </a:effectLst>
              </a:rPr>
              <a:t>' של ראש-פינה </a:t>
            </a:r>
          </a:p>
        </p:txBody>
      </p:sp>
      <p:sp>
        <p:nvSpPr>
          <p:cNvPr id="2" name="הסבר: חץ למטה 1">
            <a:extLst>
              <a:ext uri="{FF2B5EF4-FFF2-40B4-BE49-F238E27FC236}">
                <a16:creationId xmlns:a16="http://schemas.microsoft.com/office/drawing/2014/main" id="{A0578FF0-96AB-4C07-8DF3-BCB3C9FA4EFB}"/>
              </a:ext>
            </a:extLst>
          </p:cNvPr>
          <p:cNvSpPr/>
          <p:nvPr/>
        </p:nvSpPr>
        <p:spPr>
          <a:xfrm>
            <a:off x="10077254" y="4299625"/>
            <a:ext cx="2114746" cy="1676975"/>
          </a:xfrm>
          <a:prstGeom prst="downArrowCallout">
            <a:avLst/>
          </a:prstGeom>
          <a:solidFill>
            <a:schemeClr val="accent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השלישי</a:t>
            </a:r>
          </a:p>
          <a:p>
            <a:pPr algn="ctr"/>
            <a:r>
              <a:rPr lang="he-IL" sz="1600" dirty="0">
                <a:solidFill>
                  <a:schemeClr val="bg1">
                    <a:lumMod val="65000"/>
                  </a:schemeClr>
                </a:solidFill>
                <a:effectLst>
                  <a:outerShdw blurRad="50800" dist="38100" dir="8100000" algn="tr" rotWithShape="0">
                    <a:prstClr val="black">
                      <a:alpha val="40000"/>
                    </a:prstClr>
                  </a:outerShdw>
                </a:effectLst>
              </a:rPr>
              <a:t>רוחניות, תיירות ציונות</a:t>
            </a:r>
          </a:p>
          <a:p>
            <a:pPr algn="ctr"/>
            <a:r>
              <a:rPr lang="he-IL" sz="1200" dirty="0">
                <a:solidFill>
                  <a:schemeClr val="bg1">
                    <a:lumMod val="65000"/>
                  </a:schemeClr>
                </a:solidFill>
                <a:effectLst>
                  <a:outerShdw blurRad="50800" dist="38100" dir="8100000" algn="tr" rotWithShape="0">
                    <a:prstClr val="black">
                      <a:alpha val="40000"/>
                    </a:prstClr>
                  </a:outerShdw>
                </a:effectLst>
              </a:rPr>
              <a:t>סוף ה-1980' עד היום</a:t>
            </a:r>
          </a:p>
        </p:txBody>
      </p:sp>
      <p:sp>
        <p:nvSpPr>
          <p:cNvPr id="18" name="הסבר: חץ למטה 17">
            <a:extLst>
              <a:ext uri="{FF2B5EF4-FFF2-40B4-BE49-F238E27FC236}">
                <a16:creationId xmlns:a16="http://schemas.microsoft.com/office/drawing/2014/main" id="{BF6059CE-55B2-4F7A-B572-C75552D88A90}"/>
              </a:ext>
            </a:extLst>
          </p:cNvPr>
          <p:cNvSpPr/>
          <p:nvPr/>
        </p:nvSpPr>
        <p:spPr>
          <a:xfrm>
            <a:off x="10077254" y="2868034"/>
            <a:ext cx="2114746" cy="1676975"/>
          </a:xfrm>
          <a:prstGeom prst="downArrowCallou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השני</a:t>
            </a:r>
          </a:p>
          <a:p>
            <a:pPr algn="ctr"/>
            <a:r>
              <a:rPr lang="he-IL" sz="1600" dirty="0">
                <a:solidFill>
                  <a:schemeClr val="bg1">
                    <a:lumMod val="65000"/>
                  </a:schemeClr>
                </a:solidFill>
                <a:effectLst>
                  <a:outerShdw blurRad="50800" dist="38100" dir="8100000" algn="tr" rotWithShape="0">
                    <a:prstClr val="black">
                      <a:alpha val="40000"/>
                    </a:prstClr>
                  </a:outerShdw>
                </a:effectLst>
              </a:rPr>
              <a:t>התמסדות ולימוד רוחני</a:t>
            </a:r>
          </a:p>
          <a:p>
            <a:pPr algn="ctr"/>
            <a:r>
              <a:rPr lang="he-IL" sz="1200" dirty="0">
                <a:solidFill>
                  <a:schemeClr val="bg1">
                    <a:lumMod val="65000"/>
                  </a:schemeClr>
                </a:solidFill>
                <a:effectLst>
                  <a:outerShdw blurRad="50800" dist="38100" dir="8100000" algn="tr" rotWithShape="0">
                    <a:prstClr val="black">
                      <a:alpha val="40000"/>
                    </a:prstClr>
                  </a:outerShdw>
                </a:effectLst>
              </a:rPr>
              <a:t>אמצע ה-1970'—אמצע ה-1980'</a:t>
            </a:r>
          </a:p>
        </p:txBody>
      </p:sp>
      <p:sp>
        <p:nvSpPr>
          <p:cNvPr id="19" name="הסבר: חץ למטה 18">
            <a:extLst>
              <a:ext uri="{FF2B5EF4-FFF2-40B4-BE49-F238E27FC236}">
                <a16:creationId xmlns:a16="http://schemas.microsoft.com/office/drawing/2014/main" id="{C2E0D60E-2DFB-4872-B750-C65A923A8D96}"/>
              </a:ext>
            </a:extLst>
          </p:cNvPr>
          <p:cNvSpPr/>
          <p:nvPr/>
        </p:nvSpPr>
        <p:spPr>
          <a:xfrm>
            <a:off x="10077254" y="1461490"/>
            <a:ext cx="2114746" cy="1676975"/>
          </a:xfrm>
          <a:prstGeom prst="downArrowCallout">
            <a:avLst/>
          </a:prstGeom>
          <a:solidFill>
            <a:schemeClr val="accent1">
              <a:lumMod val="40000"/>
              <a:lumOff val="60000"/>
            </a:schemeClr>
          </a:solidFill>
          <a:ln w="28575">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solidFill>
                <a:effectLst>
                  <a:glow rad="101600">
                    <a:schemeClr val="accent1">
                      <a:satMod val="175000"/>
                      <a:alpha val="40000"/>
                    </a:schemeClr>
                  </a:glow>
                  <a:innerShdw blurRad="63500" dist="50800" dir="13500000">
                    <a:prstClr val="black">
                      <a:alpha val="50000"/>
                    </a:prstClr>
                  </a:innerShdw>
                </a:effectLst>
              </a:rPr>
              <a:t>הגל הראשון</a:t>
            </a:r>
          </a:p>
          <a:p>
            <a:pPr algn="ctr"/>
            <a:r>
              <a:rPr lang="he-IL" sz="1600" dirty="0">
                <a:solidFill>
                  <a:schemeClr val="bg1"/>
                </a:solidFill>
                <a:effectLst>
                  <a:glow rad="101600">
                    <a:schemeClr val="accent1">
                      <a:satMod val="175000"/>
                      <a:alpha val="40000"/>
                    </a:schemeClr>
                  </a:glow>
                  <a:innerShdw blurRad="63500" dist="50800" dir="13500000">
                    <a:prstClr val="black">
                      <a:alpha val="50000"/>
                    </a:prstClr>
                  </a:innerShdw>
                </a:effectLst>
              </a:rPr>
              <a:t>היפים בטבע</a:t>
            </a:r>
          </a:p>
          <a:p>
            <a:pPr algn="ctr"/>
            <a:r>
              <a:rPr lang="he-IL" sz="1200" dirty="0">
                <a:solidFill>
                  <a:schemeClr val="bg1"/>
                </a:solidFill>
                <a:effectLst>
                  <a:glow rad="101600">
                    <a:schemeClr val="accent1">
                      <a:satMod val="175000"/>
                      <a:alpha val="40000"/>
                    </a:schemeClr>
                  </a:glow>
                  <a:innerShdw blurRad="63500" dist="50800" dir="13500000">
                    <a:prstClr val="black">
                      <a:alpha val="50000"/>
                    </a:prstClr>
                  </a:innerShdw>
                </a:effectLst>
              </a:rPr>
              <a:t>1964—אמצע ה-1970' </a:t>
            </a:r>
          </a:p>
        </p:txBody>
      </p:sp>
      <p:sp>
        <p:nvSpPr>
          <p:cNvPr id="20" name="הסבר: חץ למטה 19">
            <a:extLst>
              <a:ext uri="{FF2B5EF4-FFF2-40B4-BE49-F238E27FC236}">
                <a16:creationId xmlns:a16="http://schemas.microsoft.com/office/drawing/2014/main" id="{4080ED77-5106-455F-A3F9-FB40F18258D6}"/>
              </a:ext>
            </a:extLst>
          </p:cNvPr>
          <p:cNvSpPr/>
          <p:nvPr/>
        </p:nvSpPr>
        <p:spPr>
          <a:xfrm>
            <a:off x="10077254" y="1"/>
            <a:ext cx="2114746" cy="1676975"/>
          </a:xfrm>
          <a:prstGeom prst="downArrowCallou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פתיח</a:t>
            </a:r>
          </a:p>
        </p:txBody>
      </p:sp>
      <p:pic>
        <p:nvPicPr>
          <p:cNvPr id="10" name="תמונה 9" descr="ROSH_PINA005.jpg"/>
          <p:cNvPicPr>
            <a:picLocks noChangeAspect="1"/>
          </p:cNvPicPr>
          <p:nvPr/>
        </p:nvPicPr>
        <p:blipFill>
          <a:blip r:embed="rId2" cstate="print"/>
          <a:stretch>
            <a:fillRect/>
          </a:stretch>
        </p:blipFill>
        <p:spPr>
          <a:xfrm>
            <a:off x="612994" y="732387"/>
            <a:ext cx="4050731" cy="3038048"/>
          </a:xfrm>
          <a:prstGeom prst="rect">
            <a:avLst/>
          </a:prstGeom>
        </p:spPr>
      </p:pic>
      <p:pic>
        <p:nvPicPr>
          <p:cNvPr id="14" name="תמונה 13" descr="ROSH_PINA016.jpg"/>
          <p:cNvPicPr>
            <a:picLocks noChangeAspect="1"/>
          </p:cNvPicPr>
          <p:nvPr/>
        </p:nvPicPr>
        <p:blipFill>
          <a:blip r:embed="rId3" cstate="print"/>
          <a:stretch>
            <a:fillRect/>
          </a:stretch>
        </p:blipFill>
        <p:spPr>
          <a:xfrm>
            <a:off x="5379481" y="3920183"/>
            <a:ext cx="4050731" cy="2892474"/>
          </a:xfrm>
          <a:prstGeom prst="rect">
            <a:avLst/>
          </a:prstGeom>
        </p:spPr>
      </p:pic>
      <p:sp>
        <p:nvSpPr>
          <p:cNvPr id="15" name="TextBox 14"/>
          <p:cNvSpPr txBox="1"/>
          <p:nvPr/>
        </p:nvSpPr>
        <p:spPr>
          <a:xfrm>
            <a:off x="1917605" y="60235"/>
            <a:ext cx="5987333" cy="584775"/>
          </a:xfrm>
          <a:prstGeom prst="rect">
            <a:avLst/>
          </a:prstGeom>
          <a:noFill/>
        </p:spPr>
        <p:txBody>
          <a:bodyPr wrap="square" rtlCol="1">
            <a:spAutoFit/>
          </a:bodyPr>
          <a:lstStyle/>
          <a:p>
            <a:r>
              <a:rPr lang="he-IL" sz="3200" b="1" dirty="0">
                <a:effectLst>
                  <a:outerShdw blurRad="38100" dist="38100" dir="2700000" algn="tl">
                    <a:srgbClr val="000000">
                      <a:alpha val="43137"/>
                    </a:srgbClr>
                  </a:outerShdw>
                </a:effectLst>
              </a:rPr>
              <a:t>הקהילה ההיפית ברחוב העליון </a:t>
            </a:r>
          </a:p>
        </p:txBody>
      </p:sp>
      <p:pic>
        <p:nvPicPr>
          <p:cNvPr id="16" name="תמונה 15" descr="ROSH_PINA004.jpg"/>
          <p:cNvPicPr>
            <a:picLocks noChangeAspect="1"/>
          </p:cNvPicPr>
          <p:nvPr/>
        </p:nvPicPr>
        <p:blipFill>
          <a:blip r:embed="rId4" cstate="print"/>
          <a:stretch>
            <a:fillRect/>
          </a:stretch>
        </p:blipFill>
        <p:spPr>
          <a:xfrm>
            <a:off x="5381997" y="701819"/>
            <a:ext cx="4050731" cy="3038049"/>
          </a:xfrm>
          <a:prstGeom prst="rect">
            <a:avLst/>
          </a:prstGeom>
        </p:spPr>
      </p:pic>
      <p:pic>
        <p:nvPicPr>
          <p:cNvPr id="17" name="תמונה 16" descr="ROSH_PINA003.jpg"/>
          <p:cNvPicPr>
            <a:picLocks noChangeAspect="1"/>
          </p:cNvPicPr>
          <p:nvPr/>
        </p:nvPicPr>
        <p:blipFill>
          <a:blip r:embed="rId5" cstate="print"/>
          <a:stretch>
            <a:fillRect/>
          </a:stretch>
        </p:blipFill>
        <p:spPr>
          <a:xfrm>
            <a:off x="612994" y="3897615"/>
            <a:ext cx="4062721" cy="2901036"/>
          </a:xfrm>
          <a:prstGeom prst="rect">
            <a:avLst/>
          </a:prstGeom>
        </p:spPr>
      </p:pic>
    </p:spTree>
    <p:extLst>
      <p:ext uri="{BB962C8B-B14F-4D97-AF65-F5344CB8AC3E}">
        <p14:creationId xmlns:p14="http://schemas.microsoft.com/office/powerpoint/2010/main" val="2874282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1500"/>
                                        <p:tgtEl>
                                          <p:spTgt spid="10"/>
                                        </p:tgtEl>
                                      </p:cBhvr>
                                    </p:animEffect>
                                  </p:childTnLst>
                                </p:cTn>
                              </p:par>
                            </p:childTnLst>
                          </p:cTn>
                        </p:par>
                        <p:par>
                          <p:cTn id="14" fill="hold">
                            <p:stCondLst>
                              <p:cond delay="2500"/>
                            </p:stCondLst>
                            <p:childTnLst>
                              <p:par>
                                <p:cTn id="15" presetID="22" presetClass="entr" presetSubtype="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1500"/>
                                        <p:tgtEl>
                                          <p:spTgt spid="14"/>
                                        </p:tgtEl>
                                      </p:cBhvr>
                                    </p:animEffect>
                                  </p:childTnLst>
                                </p:cTn>
                              </p:par>
                            </p:childTnLst>
                          </p:cTn>
                        </p:par>
                        <p:par>
                          <p:cTn id="18" fill="hold">
                            <p:stCondLst>
                              <p:cond delay="4000"/>
                            </p:stCondLst>
                            <p:childTnLst>
                              <p:par>
                                <p:cTn id="19" presetID="22" presetClass="entr" presetSubtype="1"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1500"/>
                                        <p:tgtEl>
                                          <p:spTgt spid="17"/>
                                        </p:tgtEl>
                                      </p:cBhvr>
                                    </p:animEffect>
                                  </p:childTnLst>
                                </p:cTn>
                              </p:par>
                            </p:childTnLst>
                          </p:cTn>
                        </p:par>
                        <p:par>
                          <p:cTn id="22" fill="hold">
                            <p:stCondLst>
                              <p:cond delay="5500"/>
                            </p:stCondLst>
                            <p:childTnLst>
                              <p:par>
                                <p:cTn id="23" presetID="22" presetClass="entr" presetSubtype="1"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1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grpId="1" nodeType="clickEffect">
                                  <p:stCondLst>
                                    <p:cond delay="0"/>
                                  </p:stCondLst>
                                  <p:childTnLst>
                                    <p:animEffect transition="out" filter="fade">
                                      <p:cBhvr>
                                        <p:cTn id="29" dur="1000"/>
                                        <p:tgtEl>
                                          <p:spTgt spid="15"/>
                                        </p:tgtEl>
                                      </p:cBhvr>
                                    </p:animEffect>
                                    <p:anim calcmode="lin" valueType="num">
                                      <p:cBhvr>
                                        <p:cTn id="30" dur="1000"/>
                                        <p:tgtEl>
                                          <p:spTgt spid="15"/>
                                        </p:tgtEl>
                                        <p:attrNameLst>
                                          <p:attrName>ppt_x</p:attrName>
                                        </p:attrNameLst>
                                      </p:cBhvr>
                                      <p:tavLst>
                                        <p:tav tm="0">
                                          <p:val>
                                            <p:strVal val="ppt_x"/>
                                          </p:val>
                                        </p:tav>
                                        <p:tav tm="100000">
                                          <p:val>
                                            <p:strVal val="ppt_x"/>
                                          </p:val>
                                        </p:tav>
                                      </p:tavLst>
                                    </p:anim>
                                    <p:anim calcmode="lin" valueType="num">
                                      <p:cBhvr>
                                        <p:cTn id="31" dur="1000"/>
                                        <p:tgtEl>
                                          <p:spTgt spid="15"/>
                                        </p:tgtEl>
                                        <p:attrNameLst>
                                          <p:attrName>ppt_y</p:attrName>
                                        </p:attrNameLst>
                                      </p:cBhvr>
                                      <p:tavLst>
                                        <p:tav tm="0">
                                          <p:val>
                                            <p:strVal val="ppt_y"/>
                                          </p:val>
                                        </p:tav>
                                        <p:tav tm="100000">
                                          <p:val>
                                            <p:strVal val="ppt_y+.1"/>
                                          </p:val>
                                        </p:tav>
                                      </p:tavLst>
                                    </p:anim>
                                    <p:set>
                                      <p:cBhvr>
                                        <p:cTn id="32" dur="1" fill="hold">
                                          <p:stCondLst>
                                            <p:cond delay="999"/>
                                          </p:stCondLst>
                                        </p:cTn>
                                        <p:tgtEl>
                                          <p:spTgt spid="15"/>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cTn>
                              </p:par>
                              <p:par>
                                <p:cTn id="38" presetID="42" presetClass="exit" presetSubtype="0" fill="hold" nodeType="withEffect">
                                  <p:stCondLst>
                                    <p:cond delay="0"/>
                                  </p:stCondLst>
                                  <p:childTnLst>
                                    <p:animEffect transition="out" filter="fade">
                                      <p:cBhvr>
                                        <p:cTn id="39" dur="1000"/>
                                        <p:tgtEl>
                                          <p:spTgt spid="14"/>
                                        </p:tgtEl>
                                      </p:cBhvr>
                                    </p:animEffect>
                                    <p:anim calcmode="lin" valueType="num">
                                      <p:cBhvr>
                                        <p:cTn id="40" dur="1000"/>
                                        <p:tgtEl>
                                          <p:spTgt spid="14"/>
                                        </p:tgtEl>
                                        <p:attrNameLst>
                                          <p:attrName>ppt_x</p:attrName>
                                        </p:attrNameLst>
                                      </p:cBhvr>
                                      <p:tavLst>
                                        <p:tav tm="0">
                                          <p:val>
                                            <p:strVal val="ppt_x"/>
                                          </p:val>
                                        </p:tav>
                                        <p:tav tm="100000">
                                          <p:val>
                                            <p:strVal val="ppt_x"/>
                                          </p:val>
                                        </p:tav>
                                      </p:tavLst>
                                    </p:anim>
                                    <p:anim calcmode="lin" valueType="num">
                                      <p:cBhvr>
                                        <p:cTn id="41" dur="1000"/>
                                        <p:tgtEl>
                                          <p:spTgt spid="14"/>
                                        </p:tgtEl>
                                        <p:attrNameLst>
                                          <p:attrName>ppt_y</p:attrName>
                                        </p:attrNameLst>
                                      </p:cBhvr>
                                      <p:tavLst>
                                        <p:tav tm="0">
                                          <p:val>
                                            <p:strVal val="ppt_y"/>
                                          </p:val>
                                        </p:tav>
                                        <p:tav tm="100000">
                                          <p:val>
                                            <p:strVal val="ppt_y+.1"/>
                                          </p:val>
                                        </p:tav>
                                      </p:tavLst>
                                    </p:anim>
                                    <p:set>
                                      <p:cBhvr>
                                        <p:cTn id="42" dur="1" fill="hold">
                                          <p:stCondLst>
                                            <p:cond delay="999"/>
                                          </p:stCondLst>
                                        </p:cTn>
                                        <p:tgtEl>
                                          <p:spTgt spid="14"/>
                                        </p:tgtEl>
                                        <p:attrNameLst>
                                          <p:attrName>style.visibility</p:attrName>
                                        </p:attrNameLst>
                                      </p:cBhvr>
                                      <p:to>
                                        <p:strVal val="hidden"/>
                                      </p:to>
                                    </p:set>
                                  </p:childTnLst>
                                </p:cTn>
                              </p:par>
                              <p:par>
                                <p:cTn id="43" presetID="42" presetClass="exit" presetSubtype="0" fill="hold" nodeType="withEffect">
                                  <p:stCondLst>
                                    <p:cond delay="0"/>
                                  </p:stCondLst>
                                  <p:childTnLst>
                                    <p:animEffect transition="out" filter="fade">
                                      <p:cBhvr>
                                        <p:cTn id="44" dur="1000"/>
                                        <p:tgtEl>
                                          <p:spTgt spid="17"/>
                                        </p:tgtEl>
                                      </p:cBhvr>
                                    </p:animEffect>
                                    <p:anim calcmode="lin" valueType="num">
                                      <p:cBhvr>
                                        <p:cTn id="45" dur="1000"/>
                                        <p:tgtEl>
                                          <p:spTgt spid="17"/>
                                        </p:tgtEl>
                                        <p:attrNameLst>
                                          <p:attrName>ppt_x</p:attrName>
                                        </p:attrNameLst>
                                      </p:cBhvr>
                                      <p:tavLst>
                                        <p:tav tm="0">
                                          <p:val>
                                            <p:strVal val="ppt_x"/>
                                          </p:val>
                                        </p:tav>
                                        <p:tav tm="100000">
                                          <p:val>
                                            <p:strVal val="ppt_x"/>
                                          </p:val>
                                        </p:tav>
                                      </p:tavLst>
                                    </p:anim>
                                    <p:anim calcmode="lin" valueType="num">
                                      <p:cBhvr>
                                        <p:cTn id="46" dur="1000"/>
                                        <p:tgtEl>
                                          <p:spTgt spid="17"/>
                                        </p:tgtEl>
                                        <p:attrNameLst>
                                          <p:attrName>ppt_y</p:attrName>
                                        </p:attrNameLst>
                                      </p:cBhvr>
                                      <p:tavLst>
                                        <p:tav tm="0">
                                          <p:val>
                                            <p:strVal val="ppt_y"/>
                                          </p:val>
                                        </p:tav>
                                        <p:tav tm="100000">
                                          <p:val>
                                            <p:strVal val="ppt_y+.1"/>
                                          </p:val>
                                        </p:tav>
                                      </p:tavLst>
                                    </p:anim>
                                    <p:set>
                                      <p:cBhvr>
                                        <p:cTn id="47" dur="1" fill="hold">
                                          <p:stCondLst>
                                            <p:cond delay="999"/>
                                          </p:stCondLst>
                                        </p:cTn>
                                        <p:tgtEl>
                                          <p:spTgt spid="17"/>
                                        </p:tgtEl>
                                        <p:attrNameLst>
                                          <p:attrName>style.visibility</p:attrName>
                                        </p:attrNameLst>
                                      </p:cBhvr>
                                      <p:to>
                                        <p:strVal val="hidden"/>
                                      </p:to>
                                    </p:set>
                                  </p:childTnLst>
                                </p:cTn>
                              </p:par>
                              <p:par>
                                <p:cTn id="48" presetID="42" presetClass="exit" presetSubtype="0" fill="hold" nodeType="withEffect">
                                  <p:stCondLst>
                                    <p:cond delay="0"/>
                                  </p:stCondLst>
                                  <p:childTnLst>
                                    <p:animEffect transition="out" filter="fade">
                                      <p:cBhvr>
                                        <p:cTn id="49" dur="1000"/>
                                        <p:tgtEl>
                                          <p:spTgt spid="16"/>
                                        </p:tgtEl>
                                      </p:cBhvr>
                                    </p:animEffect>
                                    <p:anim calcmode="lin" valueType="num">
                                      <p:cBhvr>
                                        <p:cTn id="50" dur="1000"/>
                                        <p:tgtEl>
                                          <p:spTgt spid="16"/>
                                        </p:tgtEl>
                                        <p:attrNameLst>
                                          <p:attrName>ppt_x</p:attrName>
                                        </p:attrNameLst>
                                      </p:cBhvr>
                                      <p:tavLst>
                                        <p:tav tm="0">
                                          <p:val>
                                            <p:strVal val="ppt_x"/>
                                          </p:val>
                                        </p:tav>
                                        <p:tav tm="100000">
                                          <p:val>
                                            <p:strVal val="ppt_x"/>
                                          </p:val>
                                        </p:tav>
                                      </p:tavLst>
                                    </p:anim>
                                    <p:anim calcmode="lin" valueType="num">
                                      <p:cBhvr>
                                        <p:cTn id="51" dur="1000"/>
                                        <p:tgtEl>
                                          <p:spTgt spid="16"/>
                                        </p:tgtEl>
                                        <p:attrNameLst>
                                          <p:attrName>ppt_y</p:attrName>
                                        </p:attrNameLst>
                                      </p:cBhvr>
                                      <p:tavLst>
                                        <p:tav tm="0">
                                          <p:val>
                                            <p:strVal val="ppt_y"/>
                                          </p:val>
                                        </p:tav>
                                        <p:tav tm="100000">
                                          <p:val>
                                            <p:strVal val="ppt_y+.1"/>
                                          </p:val>
                                        </p:tav>
                                      </p:tavLst>
                                    </p:anim>
                                    <p:set>
                                      <p:cBhvr>
                                        <p:cTn id="52"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E1FD"/>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16EDD083-0BEB-49C7-AFB3-72CB4217195C}"/>
              </a:ext>
            </a:extLst>
          </p:cNvPr>
          <p:cNvSpPr/>
          <p:nvPr/>
        </p:nvSpPr>
        <p:spPr>
          <a:xfrm>
            <a:off x="10077254" y="5771868"/>
            <a:ext cx="2114746" cy="1085469"/>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0" dirty="0">
                <a:solidFill>
                  <a:schemeClr val="bg1">
                    <a:lumMod val="65000"/>
                  </a:schemeClr>
                </a:solidFill>
                <a:effectLst>
                  <a:outerShdw blurRad="50800" dist="38100" dir="8100000" algn="tr" rotWithShape="0">
                    <a:prstClr val="black">
                      <a:alpha val="40000"/>
                    </a:prstClr>
                  </a:outerShdw>
                </a:effectLst>
              </a:rPr>
              <a:t>מקור הצביון </a:t>
            </a:r>
            <a:r>
              <a:rPr lang="he-IL" sz="1600" dirty="0" err="1">
                <a:solidFill>
                  <a:schemeClr val="bg1">
                    <a:lumMod val="65000"/>
                  </a:schemeClr>
                </a:solidFill>
                <a:effectLst>
                  <a:outerShdw blurRad="50800" dist="38100" dir="8100000" algn="tr" rotWithShape="0">
                    <a:prstClr val="black">
                      <a:alpha val="40000"/>
                    </a:prstClr>
                  </a:outerShdw>
                </a:effectLst>
              </a:rPr>
              <a:t>ה'רוחניקי</a:t>
            </a:r>
            <a:r>
              <a:rPr lang="he-IL" sz="1600" dirty="0">
                <a:solidFill>
                  <a:schemeClr val="bg1">
                    <a:lumMod val="65000"/>
                  </a:schemeClr>
                </a:solidFill>
                <a:effectLst>
                  <a:outerShdw blurRad="50800" dist="38100" dir="8100000" algn="tr" rotWithShape="0">
                    <a:prstClr val="black">
                      <a:alpha val="40000"/>
                    </a:prstClr>
                  </a:outerShdw>
                </a:effectLst>
              </a:rPr>
              <a:t>' של ראש-פינה </a:t>
            </a:r>
          </a:p>
        </p:txBody>
      </p:sp>
      <p:sp>
        <p:nvSpPr>
          <p:cNvPr id="2" name="הסבר: חץ למטה 1">
            <a:extLst>
              <a:ext uri="{FF2B5EF4-FFF2-40B4-BE49-F238E27FC236}">
                <a16:creationId xmlns:a16="http://schemas.microsoft.com/office/drawing/2014/main" id="{A0578FF0-96AB-4C07-8DF3-BCB3C9FA4EFB}"/>
              </a:ext>
            </a:extLst>
          </p:cNvPr>
          <p:cNvSpPr/>
          <p:nvPr/>
        </p:nvSpPr>
        <p:spPr>
          <a:xfrm>
            <a:off x="10077254" y="4299625"/>
            <a:ext cx="2114746" cy="1676975"/>
          </a:xfrm>
          <a:prstGeom prst="downArrowCallout">
            <a:avLst/>
          </a:prstGeom>
          <a:solidFill>
            <a:schemeClr val="accent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השלישי</a:t>
            </a:r>
          </a:p>
          <a:p>
            <a:pPr algn="ctr"/>
            <a:r>
              <a:rPr lang="he-IL" sz="1600" dirty="0">
                <a:solidFill>
                  <a:schemeClr val="bg1">
                    <a:lumMod val="65000"/>
                  </a:schemeClr>
                </a:solidFill>
                <a:effectLst>
                  <a:outerShdw blurRad="50800" dist="38100" dir="8100000" algn="tr" rotWithShape="0">
                    <a:prstClr val="black">
                      <a:alpha val="40000"/>
                    </a:prstClr>
                  </a:outerShdw>
                </a:effectLst>
              </a:rPr>
              <a:t>רוחניות, תיירות ציונות</a:t>
            </a:r>
          </a:p>
          <a:p>
            <a:pPr algn="ctr"/>
            <a:r>
              <a:rPr lang="he-IL" sz="1200" dirty="0">
                <a:solidFill>
                  <a:schemeClr val="bg1">
                    <a:lumMod val="65000"/>
                  </a:schemeClr>
                </a:solidFill>
                <a:effectLst>
                  <a:outerShdw blurRad="50800" dist="38100" dir="8100000" algn="tr" rotWithShape="0">
                    <a:prstClr val="black">
                      <a:alpha val="40000"/>
                    </a:prstClr>
                  </a:outerShdw>
                </a:effectLst>
              </a:rPr>
              <a:t>סוף ה-1980' עד היום</a:t>
            </a:r>
          </a:p>
        </p:txBody>
      </p:sp>
      <p:sp>
        <p:nvSpPr>
          <p:cNvPr id="18" name="הסבר: חץ למטה 17">
            <a:extLst>
              <a:ext uri="{FF2B5EF4-FFF2-40B4-BE49-F238E27FC236}">
                <a16:creationId xmlns:a16="http://schemas.microsoft.com/office/drawing/2014/main" id="{BF6059CE-55B2-4F7A-B572-C75552D88A90}"/>
              </a:ext>
            </a:extLst>
          </p:cNvPr>
          <p:cNvSpPr/>
          <p:nvPr/>
        </p:nvSpPr>
        <p:spPr>
          <a:xfrm>
            <a:off x="10077254" y="2868034"/>
            <a:ext cx="2114746" cy="1676975"/>
          </a:xfrm>
          <a:prstGeom prst="downArrowCallout">
            <a:avLst/>
          </a:prstGeom>
          <a:solidFill>
            <a:schemeClr val="accent1">
              <a:lumMod val="60000"/>
              <a:lumOff val="40000"/>
            </a:schemeClr>
          </a:solidFill>
          <a:ln w="28575">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solidFill>
                <a:effectLst>
                  <a:glow rad="101600">
                    <a:schemeClr val="accent1">
                      <a:satMod val="175000"/>
                      <a:alpha val="40000"/>
                    </a:schemeClr>
                  </a:glow>
                  <a:innerShdw blurRad="63500" dist="50800" dir="13500000">
                    <a:prstClr val="black">
                      <a:alpha val="50000"/>
                    </a:prstClr>
                  </a:innerShdw>
                </a:effectLst>
              </a:rPr>
              <a:t>הגל השני</a:t>
            </a:r>
          </a:p>
          <a:p>
            <a:pPr algn="ctr"/>
            <a:r>
              <a:rPr lang="he-IL" sz="1600" dirty="0">
                <a:solidFill>
                  <a:schemeClr val="bg1"/>
                </a:solidFill>
                <a:effectLst>
                  <a:glow rad="101600">
                    <a:schemeClr val="accent1">
                      <a:satMod val="175000"/>
                      <a:alpha val="40000"/>
                    </a:schemeClr>
                  </a:glow>
                  <a:innerShdw blurRad="63500" dist="50800" dir="13500000">
                    <a:prstClr val="black">
                      <a:alpha val="50000"/>
                    </a:prstClr>
                  </a:innerShdw>
                </a:effectLst>
              </a:rPr>
              <a:t>התמסדות ולימוד רוחני</a:t>
            </a:r>
          </a:p>
          <a:p>
            <a:pPr algn="ctr"/>
            <a:r>
              <a:rPr lang="he-IL" sz="1200" dirty="0">
                <a:solidFill>
                  <a:schemeClr val="bg1"/>
                </a:solidFill>
                <a:effectLst>
                  <a:glow rad="101600">
                    <a:schemeClr val="accent1">
                      <a:satMod val="175000"/>
                      <a:alpha val="40000"/>
                    </a:schemeClr>
                  </a:glow>
                  <a:innerShdw blurRad="63500" dist="50800" dir="13500000">
                    <a:prstClr val="black">
                      <a:alpha val="50000"/>
                    </a:prstClr>
                  </a:innerShdw>
                </a:effectLst>
              </a:rPr>
              <a:t>אמצע ה-1970'—אמצע ה-1980'</a:t>
            </a:r>
          </a:p>
        </p:txBody>
      </p:sp>
      <p:sp>
        <p:nvSpPr>
          <p:cNvPr id="19" name="הסבר: חץ למטה 18">
            <a:extLst>
              <a:ext uri="{FF2B5EF4-FFF2-40B4-BE49-F238E27FC236}">
                <a16:creationId xmlns:a16="http://schemas.microsoft.com/office/drawing/2014/main" id="{C2E0D60E-2DFB-4872-B750-C65A923A8D96}"/>
              </a:ext>
            </a:extLst>
          </p:cNvPr>
          <p:cNvSpPr/>
          <p:nvPr/>
        </p:nvSpPr>
        <p:spPr>
          <a:xfrm>
            <a:off x="10077254" y="1461490"/>
            <a:ext cx="2114746" cy="1676975"/>
          </a:xfrm>
          <a:prstGeom prst="downArrowCallou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הראשון</a:t>
            </a:r>
          </a:p>
          <a:p>
            <a:pPr algn="ctr"/>
            <a:r>
              <a:rPr lang="he-IL" sz="1600" dirty="0">
                <a:solidFill>
                  <a:schemeClr val="bg1">
                    <a:lumMod val="65000"/>
                  </a:schemeClr>
                </a:solidFill>
                <a:effectLst>
                  <a:outerShdw blurRad="50800" dist="38100" dir="8100000" algn="tr" rotWithShape="0">
                    <a:prstClr val="black">
                      <a:alpha val="40000"/>
                    </a:prstClr>
                  </a:outerShdw>
                </a:effectLst>
              </a:rPr>
              <a:t>היפים בטבע</a:t>
            </a:r>
          </a:p>
          <a:p>
            <a:pPr algn="ctr"/>
            <a:r>
              <a:rPr lang="he-IL" sz="1200" dirty="0">
                <a:solidFill>
                  <a:schemeClr val="bg1">
                    <a:lumMod val="65000"/>
                  </a:schemeClr>
                </a:solidFill>
                <a:effectLst>
                  <a:outerShdw blurRad="50800" dist="38100" dir="8100000" algn="tr" rotWithShape="0">
                    <a:prstClr val="black">
                      <a:alpha val="40000"/>
                    </a:prstClr>
                  </a:outerShdw>
                </a:effectLst>
              </a:rPr>
              <a:t>1964—אמצע ה-1970' </a:t>
            </a:r>
            <a:endParaRPr lang="he-IL" sz="1200" dirty="0">
              <a:effectLst>
                <a:outerShdw blurRad="50800" dist="38100" dir="8100000" algn="tr" rotWithShape="0">
                  <a:prstClr val="black">
                    <a:alpha val="40000"/>
                  </a:prstClr>
                </a:outerShdw>
              </a:effectLst>
            </a:endParaRPr>
          </a:p>
        </p:txBody>
      </p:sp>
      <p:sp>
        <p:nvSpPr>
          <p:cNvPr id="20" name="הסבר: חץ למטה 19">
            <a:extLst>
              <a:ext uri="{FF2B5EF4-FFF2-40B4-BE49-F238E27FC236}">
                <a16:creationId xmlns:a16="http://schemas.microsoft.com/office/drawing/2014/main" id="{4080ED77-5106-455F-A3F9-FB40F18258D6}"/>
              </a:ext>
            </a:extLst>
          </p:cNvPr>
          <p:cNvSpPr/>
          <p:nvPr/>
        </p:nvSpPr>
        <p:spPr>
          <a:xfrm>
            <a:off x="10077254" y="1"/>
            <a:ext cx="2114746" cy="1676975"/>
          </a:xfrm>
          <a:prstGeom prst="downArrowCallou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innerShdw blurRad="63500" dist="50800" dir="13500000">
                    <a:prstClr val="black">
                      <a:alpha val="50000"/>
                    </a:prstClr>
                  </a:innerShdw>
                </a:effectLst>
              </a:rPr>
              <a:t>פתיח</a:t>
            </a:r>
          </a:p>
        </p:txBody>
      </p:sp>
      <p:sp>
        <p:nvSpPr>
          <p:cNvPr id="7" name="TextBox 6"/>
          <p:cNvSpPr txBox="1"/>
          <p:nvPr/>
        </p:nvSpPr>
        <p:spPr>
          <a:xfrm>
            <a:off x="2052535" y="19452"/>
            <a:ext cx="6066957" cy="584775"/>
          </a:xfrm>
          <a:prstGeom prst="rect">
            <a:avLst/>
          </a:prstGeom>
          <a:noFill/>
        </p:spPr>
        <p:txBody>
          <a:bodyPr wrap="square" rtlCol="1">
            <a:spAutoFit/>
          </a:bodyPr>
          <a:lstStyle/>
          <a:p>
            <a:r>
              <a:rPr lang="he-IL" sz="3200" b="1" dirty="0">
                <a:effectLst>
                  <a:outerShdw blurRad="38100" dist="38100" dir="2700000" algn="tl">
                    <a:srgbClr val="000000">
                      <a:alpha val="43137"/>
                    </a:srgbClr>
                  </a:outerShdw>
                </a:effectLst>
              </a:rPr>
              <a:t>מורים רוחניים, אמנים ואנשי שוליים</a:t>
            </a:r>
          </a:p>
        </p:txBody>
      </p:sp>
      <p:grpSp>
        <p:nvGrpSpPr>
          <p:cNvPr id="29" name="קבוצה 28"/>
          <p:cNvGrpSpPr/>
          <p:nvPr/>
        </p:nvGrpSpPr>
        <p:grpSpPr>
          <a:xfrm>
            <a:off x="4652675" y="3881034"/>
            <a:ext cx="5217498" cy="2770496"/>
            <a:chOff x="5455052" y="3862316"/>
            <a:chExt cx="5217498" cy="2770496"/>
          </a:xfrm>
        </p:grpSpPr>
        <p:pic>
          <p:nvPicPr>
            <p:cNvPr id="12" name="תמונה 11" descr="brayer1-2013-10-14_110837_DAV_1020.jpg"/>
            <p:cNvPicPr>
              <a:picLocks noChangeAspect="1"/>
            </p:cNvPicPr>
            <p:nvPr/>
          </p:nvPicPr>
          <p:blipFill>
            <a:blip r:embed="rId2" cstate="print"/>
            <a:stretch>
              <a:fillRect/>
            </a:stretch>
          </p:blipFill>
          <p:spPr>
            <a:xfrm>
              <a:off x="5455052" y="4208369"/>
              <a:ext cx="1784825" cy="2356204"/>
            </a:xfrm>
            <a:prstGeom prst="rect">
              <a:avLst/>
            </a:prstGeom>
          </p:spPr>
        </p:pic>
        <p:pic>
          <p:nvPicPr>
            <p:cNvPr id="13" name="Picture 17"/>
            <p:cNvPicPr/>
            <p:nvPr/>
          </p:nvPicPr>
          <p:blipFill>
            <a:blip r:embed="rId3" cstate="print"/>
            <a:stretch>
              <a:fillRect/>
            </a:stretch>
          </p:blipFill>
          <p:spPr>
            <a:xfrm>
              <a:off x="7254306" y="3862316"/>
              <a:ext cx="3418244" cy="2770496"/>
            </a:xfrm>
            <a:prstGeom prst="rect">
              <a:avLst/>
            </a:prstGeom>
          </p:spPr>
        </p:pic>
      </p:grpSp>
      <p:grpSp>
        <p:nvGrpSpPr>
          <p:cNvPr id="26" name="קבוצה 25"/>
          <p:cNvGrpSpPr/>
          <p:nvPr/>
        </p:nvGrpSpPr>
        <p:grpSpPr>
          <a:xfrm>
            <a:off x="405517" y="803081"/>
            <a:ext cx="3495809" cy="2636143"/>
            <a:chOff x="1271176" y="1374746"/>
            <a:chExt cx="3589716" cy="2692287"/>
          </a:xfrm>
        </p:grpSpPr>
        <p:pic>
          <p:nvPicPr>
            <p:cNvPr id="22" name="תמונה 21" descr="לוליק-5-300x225.jpg"/>
            <p:cNvPicPr>
              <a:picLocks noChangeAspect="1"/>
            </p:cNvPicPr>
            <p:nvPr/>
          </p:nvPicPr>
          <p:blipFill>
            <a:blip r:embed="rId4" cstate="print"/>
            <a:stretch>
              <a:fillRect/>
            </a:stretch>
          </p:blipFill>
          <p:spPr>
            <a:xfrm>
              <a:off x="1271176" y="1374746"/>
              <a:ext cx="3589716" cy="2692287"/>
            </a:xfrm>
            <a:prstGeom prst="rect">
              <a:avLst/>
            </a:prstGeom>
          </p:spPr>
        </p:pic>
        <p:sp>
          <p:nvSpPr>
            <p:cNvPr id="25" name="TextBox 24"/>
            <p:cNvSpPr txBox="1"/>
            <p:nvPr/>
          </p:nvSpPr>
          <p:spPr>
            <a:xfrm>
              <a:off x="3047670" y="1390307"/>
              <a:ext cx="1596787" cy="369332"/>
            </a:xfrm>
            <a:prstGeom prst="rect">
              <a:avLst/>
            </a:prstGeom>
            <a:noFill/>
          </p:spPr>
          <p:txBody>
            <a:bodyPr wrap="square" rtlCol="1">
              <a:spAutoFit/>
            </a:bodyPr>
            <a:lstStyle/>
            <a:p>
              <a:r>
                <a:rPr lang="he-IL" b="1" dirty="0">
                  <a:solidFill>
                    <a:schemeClr val="bg1"/>
                  </a:solidFill>
                  <a:effectLst>
                    <a:outerShdw blurRad="50800" dist="38100" dir="10800000" algn="r" rotWithShape="0">
                      <a:prstClr val="black">
                        <a:alpha val="40000"/>
                      </a:prstClr>
                    </a:outerShdw>
                  </a:effectLst>
                </a:rPr>
                <a:t>אריה  אקשטיין</a:t>
              </a:r>
            </a:p>
          </p:txBody>
        </p:sp>
      </p:grpSp>
      <p:grpSp>
        <p:nvGrpSpPr>
          <p:cNvPr id="17" name="קבוצה 16"/>
          <p:cNvGrpSpPr/>
          <p:nvPr/>
        </p:nvGrpSpPr>
        <p:grpSpPr>
          <a:xfrm>
            <a:off x="121857" y="4014643"/>
            <a:ext cx="4323737" cy="2561646"/>
            <a:chOff x="961753" y="3956774"/>
            <a:chExt cx="3866616" cy="2154582"/>
          </a:xfrm>
        </p:grpSpPr>
        <p:pic>
          <p:nvPicPr>
            <p:cNvPr id="21" name="תמונה 20" descr="Drora Havkin credit Ariel Nishri.jpg"/>
            <p:cNvPicPr>
              <a:picLocks noChangeAspect="1"/>
            </p:cNvPicPr>
            <p:nvPr/>
          </p:nvPicPr>
          <p:blipFill>
            <a:blip r:embed="rId5" cstate="print"/>
            <a:srcRect r="7442" b="23452"/>
            <a:stretch>
              <a:fillRect/>
            </a:stretch>
          </p:blipFill>
          <p:spPr>
            <a:xfrm>
              <a:off x="961753" y="3956774"/>
              <a:ext cx="3866616" cy="2154582"/>
            </a:xfrm>
            <a:prstGeom prst="rect">
              <a:avLst/>
            </a:prstGeom>
          </p:spPr>
        </p:pic>
        <p:sp>
          <p:nvSpPr>
            <p:cNvPr id="16" name="TextBox 15"/>
            <p:cNvSpPr txBox="1"/>
            <p:nvPr/>
          </p:nvSpPr>
          <p:spPr>
            <a:xfrm>
              <a:off x="3469995" y="5741015"/>
              <a:ext cx="1265925" cy="310643"/>
            </a:xfrm>
            <a:prstGeom prst="rect">
              <a:avLst/>
            </a:prstGeom>
            <a:noFill/>
          </p:spPr>
          <p:txBody>
            <a:bodyPr wrap="square" rtlCol="1">
              <a:spAutoFit/>
            </a:bodyPr>
            <a:lstStyle/>
            <a:p>
              <a:r>
                <a:rPr lang="he-IL" b="1" dirty="0">
                  <a:solidFill>
                    <a:schemeClr val="bg1"/>
                  </a:solidFill>
                  <a:effectLst>
                    <a:outerShdw blurRad="38100" dist="38100" dir="2700000" algn="tl">
                      <a:srgbClr val="000000">
                        <a:alpha val="43137"/>
                      </a:srgbClr>
                    </a:outerShdw>
                  </a:effectLst>
                </a:rPr>
                <a:t>דרורה </a:t>
              </a:r>
              <a:r>
                <a:rPr lang="he-IL" b="1" dirty="0" err="1">
                  <a:solidFill>
                    <a:schemeClr val="bg1"/>
                  </a:solidFill>
                  <a:effectLst>
                    <a:outerShdw blurRad="38100" dist="38100" dir="2700000" algn="tl">
                      <a:srgbClr val="000000">
                        <a:alpha val="43137"/>
                      </a:srgbClr>
                    </a:outerShdw>
                  </a:effectLst>
                </a:rPr>
                <a:t>חבקין</a:t>
              </a:r>
              <a:endParaRPr lang="he-IL" b="1" dirty="0">
                <a:solidFill>
                  <a:schemeClr val="bg1"/>
                </a:solidFill>
                <a:effectLst>
                  <a:outerShdw blurRad="38100" dist="38100" dir="2700000" algn="tl">
                    <a:srgbClr val="000000">
                      <a:alpha val="43137"/>
                    </a:srgbClr>
                  </a:outerShdw>
                </a:effectLst>
              </a:endParaRPr>
            </a:p>
          </p:txBody>
        </p:sp>
        <p:pic>
          <p:nvPicPr>
            <p:cNvPr id="10" name="תמונה 9" descr="14474.jpg"/>
            <p:cNvPicPr>
              <a:picLocks noChangeAspect="1"/>
            </p:cNvPicPr>
            <p:nvPr/>
          </p:nvPicPr>
          <p:blipFill>
            <a:blip r:embed="rId6" cstate="print"/>
            <a:stretch>
              <a:fillRect/>
            </a:stretch>
          </p:blipFill>
          <p:spPr>
            <a:xfrm>
              <a:off x="3598318" y="4019421"/>
              <a:ext cx="1179307" cy="1531997"/>
            </a:xfrm>
            <a:prstGeom prst="rect">
              <a:avLst/>
            </a:prstGeom>
          </p:spPr>
        </p:pic>
      </p:grpSp>
      <p:grpSp>
        <p:nvGrpSpPr>
          <p:cNvPr id="28" name="קבוצה 27"/>
          <p:cNvGrpSpPr/>
          <p:nvPr/>
        </p:nvGrpSpPr>
        <p:grpSpPr>
          <a:xfrm>
            <a:off x="4131956" y="738654"/>
            <a:ext cx="5542330" cy="2686924"/>
            <a:chOff x="5208984" y="1298222"/>
            <a:chExt cx="4410710" cy="2138314"/>
          </a:xfrm>
        </p:grpSpPr>
        <p:pic>
          <p:nvPicPr>
            <p:cNvPr id="23" name="Picture 18"/>
            <p:cNvPicPr/>
            <p:nvPr/>
          </p:nvPicPr>
          <p:blipFill>
            <a:blip r:embed="rId7" cstate="print"/>
            <a:srcRect t="7233"/>
            <a:stretch>
              <a:fillRect/>
            </a:stretch>
          </p:blipFill>
          <p:spPr>
            <a:xfrm>
              <a:off x="5208984" y="1298222"/>
              <a:ext cx="4410710" cy="2138314"/>
            </a:xfrm>
            <a:prstGeom prst="rect">
              <a:avLst/>
            </a:prstGeom>
          </p:spPr>
        </p:pic>
        <p:sp>
          <p:nvSpPr>
            <p:cNvPr id="27" name="מלבן 26"/>
            <p:cNvSpPr/>
            <p:nvPr/>
          </p:nvSpPr>
          <p:spPr>
            <a:xfrm>
              <a:off x="8398933" y="2415822"/>
              <a:ext cx="1117600" cy="970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30" name="תמונה 29" descr="cards.jpg"/>
          <p:cNvPicPr>
            <a:picLocks noChangeAspect="1"/>
          </p:cNvPicPr>
          <p:nvPr/>
        </p:nvPicPr>
        <p:blipFill>
          <a:blip r:embed="rId8" cstate="print"/>
          <a:stretch>
            <a:fillRect/>
          </a:stretch>
        </p:blipFill>
        <p:spPr>
          <a:xfrm>
            <a:off x="8119492" y="2082116"/>
            <a:ext cx="878871" cy="1281033"/>
          </a:xfrm>
          <a:prstGeom prst="rect">
            <a:avLst/>
          </a:prstGeom>
        </p:spPr>
      </p:pic>
    </p:spTree>
    <p:extLst>
      <p:ext uri="{BB962C8B-B14F-4D97-AF65-F5344CB8AC3E}">
        <p14:creationId xmlns:p14="http://schemas.microsoft.com/office/powerpoint/2010/main" val="37094360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1500"/>
                                        <p:tgtEl>
                                          <p:spTgt spid="28"/>
                                        </p:tgtEl>
                                      </p:cBhvr>
                                    </p:animEffect>
                                  </p:childTnLst>
                                </p:cTn>
                              </p:par>
                            </p:childTnLst>
                          </p:cTn>
                        </p:par>
                        <p:par>
                          <p:cTn id="18" fill="hold">
                            <p:stCondLst>
                              <p:cond delay="3500"/>
                            </p:stCondLst>
                            <p:childTnLst>
                              <p:par>
                                <p:cTn id="19" presetID="22" presetClass="entr" presetSubtype="2"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right)">
                                      <p:cBhvr>
                                        <p:cTn id="21" dur="1000"/>
                                        <p:tgtEl>
                                          <p:spTgt spid="30"/>
                                        </p:tgtEl>
                                      </p:cBhvr>
                                    </p:animEffect>
                                  </p:childTnLst>
                                </p:cTn>
                              </p:par>
                            </p:childTnLst>
                          </p:cTn>
                        </p:par>
                        <p:par>
                          <p:cTn id="22" fill="hold">
                            <p:stCondLst>
                              <p:cond delay="4500"/>
                            </p:stCondLst>
                            <p:childTnLst>
                              <p:par>
                                <p:cTn id="23" presetID="22" presetClass="entr" presetSubtype="2"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1500"/>
                                        <p:tgtEl>
                                          <p:spTgt spid="17"/>
                                        </p:tgtEl>
                                      </p:cBhvr>
                                    </p:animEffect>
                                  </p:childTnLst>
                                </p:cTn>
                              </p:par>
                            </p:childTnLst>
                          </p:cTn>
                        </p:par>
                        <p:par>
                          <p:cTn id="26" fill="hold">
                            <p:stCondLst>
                              <p:cond delay="6000"/>
                            </p:stCondLst>
                            <p:childTnLst>
                              <p:par>
                                <p:cTn id="27" presetID="22" presetClass="entr" presetSubtype="2"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right)">
                                      <p:cBhvr>
                                        <p:cTn id="29" dur="1500"/>
                                        <p:tgtEl>
                                          <p:spTgt spid="26"/>
                                        </p:tgtEl>
                                      </p:cBhvr>
                                    </p:animEffect>
                                  </p:childTnLst>
                                </p:cTn>
                              </p:par>
                            </p:childTnLst>
                          </p:cTn>
                        </p:par>
                        <p:par>
                          <p:cTn id="30" fill="hold">
                            <p:stCondLst>
                              <p:cond delay="7500"/>
                            </p:stCondLst>
                            <p:childTnLst>
                              <p:par>
                                <p:cTn id="31" presetID="22" presetClass="entr" presetSubtype="2"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right)">
                                      <p:cBhvr>
                                        <p:cTn id="33" dur="1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grpId="1" nodeType="clickEffect">
                                  <p:stCondLst>
                                    <p:cond delay="0"/>
                                  </p:stCondLst>
                                  <p:childTnLst>
                                    <p:animEffect transition="out" filter="fade">
                                      <p:cBhvr>
                                        <p:cTn id="37" dur="1000"/>
                                        <p:tgtEl>
                                          <p:spTgt spid="7"/>
                                        </p:tgtEl>
                                      </p:cBhvr>
                                    </p:animEffect>
                                    <p:anim calcmode="lin" valueType="num">
                                      <p:cBhvr>
                                        <p:cTn id="38" dur="1000"/>
                                        <p:tgtEl>
                                          <p:spTgt spid="7"/>
                                        </p:tgtEl>
                                        <p:attrNameLst>
                                          <p:attrName>ppt_x</p:attrName>
                                        </p:attrNameLst>
                                      </p:cBhvr>
                                      <p:tavLst>
                                        <p:tav tm="0">
                                          <p:val>
                                            <p:strVal val="ppt_x"/>
                                          </p:val>
                                        </p:tav>
                                        <p:tav tm="100000">
                                          <p:val>
                                            <p:strVal val="ppt_x"/>
                                          </p:val>
                                        </p:tav>
                                      </p:tavLst>
                                    </p:anim>
                                    <p:anim calcmode="lin" valueType="num">
                                      <p:cBhvr>
                                        <p:cTn id="39" dur="1000"/>
                                        <p:tgtEl>
                                          <p:spTgt spid="7"/>
                                        </p:tgtEl>
                                        <p:attrNameLst>
                                          <p:attrName>ppt_y</p:attrName>
                                        </p:attrNameLst>
                                      </p:cBhvr>
                                      <p:tavLst>
                                        <p:tav tm="0">
                                          <p:val>
                                            <p:strVal val="ppt_y"/>
                                          </p:val>
                                        </p:tav>
                                        <p:tav tm="100000">
                                          <p:val>
                                            <p:strVal val="ppt_y+.1"/>
                                          </p:val>
                                        </p:tav>
                                      </p:tavLst>
                                    </p:anim>
                                    <p:set>
                                      <p:cBhvr>
                                        <p:cTn id="40" dur="1" fill="hold">
                                          <p:stCondLst>
                                            <p:cond delay="999"/>
                                          </p:stCondLst>
                                        </p:cTn>
                                        <p:tgtEl>
                                          <p:spTgt spid="7"/>
                                        </p:tgtEl>
                                        <p:attrNameLst>
                                          <p:attrName>style.visibility</p:attrName>
                                        </p:attrNameLst>
                                      </p:cBhvr>
                                      <p:to>
                                        <p:strVal val="hidden"/>
                                      </p:to>
                                    </p:set>
                                  </p:childTnLst>
                                </p:cTn>
                              </p:par>
                              <p:par>
                                <p:cTn id="41" presetID="42" presetClass="exit" presetSubtype="0" fill="hold" nodeType="withEffect">
                                  <p:stCondLst>
                                    <p:cond delay="0"/>
                                  </p:stCondLst>
                                  <p:childTnLst>
                                    <p:animEffect transition="out" filter="fade">
                                      <p:cBhvr>
                                        <p:cTn id="42" dur="1000"/>
                                        <p:tgtEl>
                                          <p:spTgt spid="26"/>
                                        </p:tgtEl>
                                      </p:cBhvr>
                                    </p:animEffect>
                                    <p:anim calcmode="lin" valueType="num">
                                      <p:cBhvr>
                                        <p:cTn id="43" dur="1000"/>
                                        <p:tgtEl>
                                          <p:spTgt spid="26"/>
                                        </p:tgtEl>
                                        <p:attrNameLst>
                                          <p:attrName>ppt_x</p:attrName>
                                        </p:attrNameLst>
                                      </p:cBhvr>
                                      <p:tavLst>
                                        <p:tav tm="0">
                                          <p:val>
                                            <p:strVal val="ppt_x"/>
                                          </p:val>
                                        </p:tav>
                                        <p:tav tm="100000">
                                          <p:val>
                                            <p:strVal val="ppt_x"/>
                                          </p:val>
                                        </p:tav>
                                      </p:tavLst>
                                    </p:anim>
                                    <p:anim calcmode="lin" valueType="num">
                                      <p:cBhvr>
                                        <p:cTn id="44" dur="1000"/>
                                        <p:tgtEl>
                                          <p:spTgt spid="26"/>
                                        </p:tgtEl>
                                        <p:attrNameLst>
                                          <p:attrName>ppt_y</p:attrName>
                                        </p:attrNameLst>
                                      </p:cBhvr>
                                      <p:tavLst>
                                        <p:tav tm="0">
                                          <p:val>
                                            <p:strVal val="ppt_y"/>
                                          </p:val>
                                        </p:tav>
                                        <p:tav tm="100000">
                                          <p:val>
                                            <p:strVal val="ppt_y+.1"/>
                                          </p:val>
                                        </p:tav>
                                      </p:tavLst>
                                    </p:anim>
                                    <p:set>
                                      <p:cBhvr>
                                        <p:cTn id="45" dur="1" fill="hold">
                                          <p:stCondLst>
                                            <p:cond delay="999"/>
                                          </p:stCondLst>
                                        </p:cTn>
                                        <p:tgtEl>
                                          <p:spTgt spid="26"/>
                                        </p:tgtEl>
                                        <p:attrNameLst>
                                          <p:attrName>style.visibility</p:attrName>
                                        </p:attrNameLst>
                                      </p:cBhvr>
                                      <p:to>
                                        <p:strVal val="hidden"/>
                                      </p:to>
                                    </p:set>
                                  </p:childTnLst>
                                </p:cTn>
                              </p:par>
                              <p:par>
                                <p:cTn id="46" presetID="42" presetClass="exit" presetSubtype="0" fill="hold" nodeType="withEffect">
                                  <p:stCondLst>
                                    <p:cond delay="0"/>
                                  </p:stCondLst>
                                  <p:childTnLst>
                                    <p:animEffect transition="out" filter="fade">
                                      <p:cBhvr>
                                        <p:cTn id="47" dur="1000"/>
                                        <p:tgtEl>
                                          <p:spTgt spid="17"/>
                                        </p:tgtEl>
                                      </p:cBhvr>
                                    </p:animEffect>
                                    <p:anim calcmode="lin" valueType="num">
                                      <p:cBhvr>
                                        <p:cTn id="48" dur="1000"/>
                                        <p:tgtEl>
                                          <p:spTgt spid="17"/>
                                        </p:tgtEl>
                                        <p:attrNameLst>
                                          <p:attrName>ppt_x</p:attrName>
                                        </p:attrNameLst>
                                      </p:cBhvr>
                                      <p:tavLst>
                                        <p:tav tm="0">
                                          <p:val>
                                            <p:strVal val="ppt_x"/>
                                          </p:val>
                                        </p:tav>
                                        <p:tav tm="100000">
                                          <p:val>
                                            <p:strVal val="ppt_x"/>
                                          </p:val>
                                        </p:tav>
                                      </p:tavLst>
                                    </p:anim>
                                    <p:anim calcmode="lin" valueType="num">
                                      <p:cBhvr>
                                        <p:cTn id="49" dur="1000"/>
                                        <p:tgtEl>
                                          <p:spTgt spid="17"/>
                                        </p:tgtEl>
                                        <p:attrNameLst>
                                          <p:attrName>ppt_y</p:attrName>
                                        </p:attrNameLst>
                                      </p:cBhvr>
                                      <p:tavLst>
                                        <p:tav tm="0">
                                          <p:val>
                                            <p:strVal val="ppt_y"/>
                                          </p:val>
                                        </p:tav>
                                        <p:tav tm="100000">
                                          <p:val>
                                            <p:strVal val="ppt_y+.1"/>
                                          </p:val>
                                        </p:tav>
                                      </p:tavLst>
                                    </p:anim>
                                    <p:set>
                                      <p:cBhvr>
                                        <p:cTn id="50" dur="1" fill="hold">
                                          <p:stCondLst>
                                            <p:cond delay="999"/>
                                          </p:stCondLst>
                                        </p:cTn>
                                        <p:tgtEl>
                                          <p:spTgt spid="17"/>
                                        </p:tgtEl>
                                        <p:attrNameLst>
                                          <p:attrName>style.visibility</p:attrName>
                                        </p:attrNameLst>
                                      </p:cBhvr>
                                      <p:to>
                                        <p:strVal val="hidden"/>
                                      </p:to>
                                    </p:set>
                                  </p:childTnLst>
                                </p:cTn>
                              </p:par>
                              <p:par>
                                <p:cTn id="51" presetID="42" presetClass="exit" presetSubtype="0" fill="hold" nodeType="withEffect">
                                  <p:stCondLst>
                                    <p:cond delay="0"/>
                                  </p:stCondLst>
                                  <p:childTnLst>
                                    <p:animEffect transition="out" filter="fade">
                                      <p:cBhvr>
                                        <p:cTn id="52" dur="1000"/>
                                        <p:tgtEl>
                                          <p:spTgt spid="29"/>
                                        </p:tgtEl>
                                      </p:cBhvr>
                                    </p:animEffect>
                                    <p:anim calcmode="lin" valueType="num">
                                      <p:cBhvr>
                                        <p:cTn id="53" dur="1000"/>
                                        <p:tgtEl>
                                          <p:spTgt spid="29"/>
                                        </p:tgtEl>
                                        <p:attrNameLst>
                                          <p:attrName>ppt_x</p:attrName>
                                        </p:attrNameLst>
                                      </p:cBhvr>
                                      <p:tavLst>
                                        <p:tav tm="0">
                                          <p:val>
                                            <p:strVal val="ppt_x"/>
                                          </p:val>
                                        </p:tav>
                                        <p:tav tm="100000">
                                          <p:val>
                                            <p:strVal val="ppt_x"/>
                                          </p:val>
                                        </p:tav>
                                      </p:tavLst>
                                    </p:anim>
                                    <p:anim calcmode="lin" valueType="num">
                                      <p:cBhvr>
                                        <p:cTn id="54" dur="1000"/>
                                        <p:tgtEl>
                                          <p:spTgt spid="29"/>
                                        </p:tgtEl>
                                        <p:attrNameLst>
                                          <p:attrName>ppt_y</p:attrName>
                                        </p:attrNameLst>
                                      </p:cBhvr>
                                      <p:tavLst>
                                        <p:tav tm="0">
                                          <p:val>
                                            <p:strVal val="ppt_y"/>
                                          </p:val>
                                        </p:tav>
                                        <p:tav tm="100000">
                                          <p:val>
                                            <p:strVal val="ppt_y+.1"/>
                                          </p:val>
                                        </p:tav>
                                      </p:tavLst>
                                    </p:anim>
                                    <p:set>
                                      <p:cBhvr>
                                        <p:cTn id="55" dur="1" fill="hold">
                                          <p:stCondLst>
                                            <p:cond delay="999"/>
                                          </p:stCondLst>
                                        </p:cTn>
                                        <p:tgtEl>
                                          <p:spTgt spid="29"/>
                                        </p:tgtEl>
                                        <p:attrNameLst>
                                          <p:attrName>style.visibility</p:attrName>
                                        </p:attrNameLst>
                                      </p:cBhvr>
                                      <p:to>
                                        <p:strVal val="hidden"/>
                                      </p:to>
                                    </p:set>
                                  </p:childTnLst>
                                </p:cTn>
                              </p:par>
                              <p:par>
                                <p:cTn id="56" presetID="42" presetClass="exit" presetSubtype="0" fill="hold" nodeType="withEffect">
                                  <p:stCondLst>
                                    <p:cond delay="0"/>
                                  </p:stCondLst>
                                  <p:childTnLst>
                                    <p:animEffect transition="out" filter="fade">
                                      <p:cBhvr>
                                        <p:cTn id="57" dur="1000"/>
                                        <p:tgtEl>
                                          <p:spTgt spid="28"/>
                                        </p:tgtEl>
                                      </p:cBhvr>
                                    </p:animEffect>
                                    <p:anim calcmode="lin" valueType="num">
                                      <p:cBhvr>
                                        <p:cTn id="58" dur="1000"/>
                                        <p:tgtEl>
                                          <p:spTgt spid="28"/>
                                        </p:tgtEl>
                                        <p:attrNameLst>
                                          <p:attrName>ppt_x</p:attrName>
                                        </p:attrNameLst>
                                      </p:cBhvr>
                                      <p:tavLst>
                                        <p:tav tm="0">
                                          <p:val>
                                            <p:strVal val="ppt_x"/>
                                          </p:val>
                                        </p:tav>
                                        <p:tav tm="100000">
                                          <p:val>
                                            <p:strVal val="ppt_x"/>
                                          </p:val>
                                        </p:tav>
                                      </p:tavLst>
                                    </p:anim>
                                    <p:anim calcmode="lin" valueType="num">
                                      <p:cBhvr>
                                        <p:cTn id="59" dur="1000"/>
                                        <p:tgtEl>
                                          <p:spTgt spid="28"/>
                                        </p:tgtEl>
                                        <p:attrNameLst>
                                          <p:attrName>ppt_y</p:attrName>
                                        </p:attrNameLst>
                                      </p:cBhvr>
                                      <p:tavLst>
                                        <p:tav tm="0">
                                          <p:val>
                                            <p:strVal val="ppt_y"/>
                                          </p:val>
                                        </p:tav>
                                        <p:tav tm="100000">
                                          <p:val>
                                            <p:strVal val="ppt_y+.1"/>
                                          </p:val>
                                        </p:tav>
                                      </p:tavLst>
                                    </p:anim>
                                    <p:set>
                                      <p:cBhvr>
                                        <p:cTn id="60" dur="1" fill="hold">
                                          <p:stCondLst>
                                            <p:cond delay="999"/>
                                          </p:stCondLst>
                                        </p:cTn>
                                        <p:tgtEl>
                                          <p:spTgt spid="28"/>
                                        </p:tgtEl>
                                        <p:attrNameLst>
                                          <p:attrName>style.visibility</p:attrName>
                                        </p:attrNameLst>
                                      </p:cBhvr>
                                      <p:to>
                                        <p:strVal val="hidden"/>
                                      </p:to>
                                    </p:set>
                                  </p:childTnLst>
                                </p:cTn>
                              </p:par>
                              <p:par>
                                <p:cTn id="61" presetID="42" presetClass="exit" presetSubtype="0" fill="hold" nodeType="withEffect">
                                  <p:stCondLst>
                                    <p:cond delay="0"/>
                                  </p:stCondLst>
                                  <p:childTnLst>
                                    <p:animEffect transition="out" filter="fade">
                                      <p:cBhvr>
                                        <p:cTn id="62" dur="1000"/>
                                        <p:tgtEl>
                                          <p:spTgt spid="30"/>
                                        </p:tgtEl>
                                      </p:cBhvr>
                                    </p:animEffect>
                                    <p:anim calcmode="lin" valueType="num">
                                      <p:cBhvr>
                                        <p:cTn id="63" dur="1000"/>
                                        <p:tgtEl>
                                          <p:spTgt spid="30"/>
                                        </p:tgtEl>
                                        <p:attrNameLst>
                                          <p:attrName>ppt_x</p:attrName>
                                        </p:attrNameLst>
                                      </p:cBhvr>
                                      <p:tavLst>
                                        <p:tav tm="0">
                                          <p:val>
                                            <p:strVal val="ppt_x"/>
                                          </p:val>
                                        </p:tav>
                                        <p:tav tm="100000">
                                          <p:val>
                                            <p:strVal val="ppt_x"/>
                                          </p:val>
                                        </p:tav>
                                      </p:tavLst>
                                    </p:anim>
                                    <p:anim calcmode="lin" valueType="num">
                                      <p:cBhvr>
                                        <p:cTn id="64" dur="1000"/>
                                        <p:tgtEl>
                                          <p:spTgt spid="30"/>
                                        </p:tgtEl>
                                        <p:attrNameLst>
                                          <p:attrName>ppt_y</p:attrName>
                                        </p:attrNameLst>
                                      </p:cBhvr>
                                      <p:tavLst>
                                        <p:tav tm="0">
                                          <p:val>
                                            <p:strVal val="ppt_y"/>
                                          </p:val>
                                        </p:tav>
                                        <p:tav tm="100000">
                                          <p:val>
                                            <p:strVal val="ppt_y+.1"/>
                                          </p:val>
                                        </p:tav>
                                      </p:tavLst>
                                    </p:anim>
                                    <p:set>
                                      <p:cBhvr>
                                        <p:cTn id="65"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DE1FD"/>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16EDD083-0BEB-49C7-AFB3-72CB4217195C}"/>
              </a:ext>
            </a:extLst>
          </p:cNvPr>
          <p:cNvSpPr/>
          <p:nvPr/>
        </p:nvSpPr>
        <p:spPr>
          <a:xfrm>
            <a:off x="10077254" y="5771868"/>
            <a:ext cx="2114746" cy="1085469"/>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0" dirty="0">
                <a:solidFill>
                  <a:schemeClr val="bg1">
                    <a:lumMod val="65000"/>
                  </a:schemeClr>
                </a:solidFill>
                <a:effectLst>
                  <a:outerShdw blurRad="50800" dist="38100" dir="8100000" algn="tr" rotWithShape="0">
                    <a:prstClr val="black">
                      <a:alpha val="40000"/>
                    </a:prstClr>
                  </a:outerShdw>
                </a:effectLst>
              </a:rPr>
              <a:t>מקור הצביון </a:t>
            </a:r>
            <a:r>
              <a:rPr lang="he-IL" sz="1600" dirty="0" err="1">
                <a:solidFill>
                  <a:schemeClr val="bg1">
                    <a:lumMod val="65000"/>
                  </a:schemeClr>
                </a:solidFill>
                <a:effectLst>
                  <a:outerShdw blurRad="50800" dist="38100" dir="8100000" algn="tr" rotWithShape="0">
                    <a:prstClr val="black">
                      <a:alpha val="40000"/>
                    </a:prstClr>
                  </a:outerShdw>
                </a:effectLst>
              </a:rPr>
              <a:t>ה'רוחניקי</a:t>
            </a:r>
            <a:r>
              <a:rPr lang="he-IL" sz="1600" dirty="0">
                <a:solidFill>
                  <a:schemeClr val="bg1">
                    <a:lumMod val="65000"/>
                  </a:schemeClr>
                </a:solidFill>
                <a:effectLst>
                  <a:outerShdw blurRad="50800" dist="38100" dir="8100000" algn="tr" rotWithShape="0">
                    <a:prstClr val="black">
                      <a:alpha val="40000"/>
                    </a:prstClr>
                  </a:outerShdw>
                </a:effectLst>
              </a:rPr>
              <a:t>' של ראש-פינה </a:t>
            </a:r>
          </a:p>
        </p:txBody>
      </p:sp>
      <p:sp>
        <p:nvSpPr>
          <p:cNvPr id="2" name="הסבר: חץ למטה 1">
            <a:extLst>
              <a:ext uri="{FF2B5EF4-FFF2-40B4-BE49-F238E27FC236}">
                <a16:creationId xmlns:a16="http://schemas.microsoft.com/office/drawing/2014/main" id="{A0578FF0-96AB-4C07-8DF3-BCB3C9FA4EFB}"/>
              </a:ext>
            </a:extLst>
          </p:cNvPr>
          <p:cNvSpPr/>
          <p:nvPr/>
        </p:nvSpPr>
        <p:spPr>
          <a:xfrm>
            <a:off x="10077254" y="4299625"/>
            <a:ext cx="2114746" cy="1676975"/>
          </a:xfrm>
          <a:prstGeom prst="downArrowCallout">
            <a:avLst/>
          </a:prstGeom>
          <a:solidFill>
            <a:schemeClr val="accent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השלישי</a:t>
            </a:r>
          </a:p>
          <a:p>
            <a:pPr algn="ctr"/>
            <a:r>
              <a:rPr lang="he-IL" sz="1600" dirty="0">
                <a:solidFill>
                  <a:schemeClr val="bg1">
                    <a:lumMod val="65000"/>
                  </a:schemeClr>
                </a:solidFill>
                <a:effectLst>
                  <a:outerShdw blurRad="50800" dist="38100" dir="8100000" algn="tr" rotWithShape="0">
                    <a:prstClr val="black">
                      <a:alpha val="40000"/>
                    </a:prstClr>
                  </a:outerShdw>
                </a:effectLst>
              </a:rPr>
              <a:t>רוחניות, תיירות ציונות</a:t>
            </a:r>
          </a:p>
          <a:p>
            <a:pPr algn="ctr"/>
            <a:r>
              <a:rPr lang="he-IL" sz="1200" dirty="0">
                <a:solidFill>
                  <a:schemeClr val="bg1">
                    <a:lumMod val="65000"/>
                  </a:schemeClr>
                </a:solidFill>
                <a:effectLst>
                  <a:outerShdw blurRad="50800" dist="38100" dir="8100000" algn="tr" rotWithShape="0">
                    <a:prstClr val="black">
                      <a:alpha val="40000"/>
                    </a:prstClr>
                  </a:outerShdw>
                </a:effectLst>
              </a:rPr>
              <a:t>סוף ה-1980' עד היום</a:t>
            </a:r>
          </a:p>
        </p:txBody>
      </p:sp>
      <p:sp>
        <p:nvSpPr>
          <p:cNvPr id="18" name="הסבר: חץ למטה 17">
            <a:extLst>
              <a:ext uri="{FF2B5EF4-FFF2-40B4-BE49-F238E27FC236}">
                <a16:creationId xmlns:a16="http://schemas.microsoft.com/office/drawing/2014/main" id="{BF6059CE-55B2-4F7A-B572-C75552D88A90}"/>
              </a:ext>
            </a:extLst>
          </p:cNvPr>
          <p:cNvSpPr/>
          <p:nvPr/>
        </p:nvSpPr>
        <p:spPr>
          <a:xfrm>
            <a:off x="10077254" y="2868034"/>
            <a:ext cx="2114746" cy="1676975"/>
          </a:xfrm>
          <a:prstGeom prst="downArrowCallout">
            <a:avLst/>
          </a:prstGeom>
          <a:solidFill>
            <a:schemeClr val="accent1">
              <a:lumMod val="60000"/>
              <a:lumOff val="40000"/>
            </a:schemeClr>
          </a:solidFill>
          <a:ln w="28575">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solidFill>
                <a:effectLst>
                  <a:glow rad="101600">
                    <a:schemeClr val="accent1">
                      <a:satMod val="175000"/>
                      <a:alpha val="40000"/>
                    </a:schemeClr>
                  </a:glow>
                  <a:innerShdw blurRad="63500" dist="50800" dir="13500000">
                    <a:prstClr val="black">
                      <a:alpha val="50000"/>
                    </a:prstClr>
                  </a:innerShdw>
                </a:effectLst>
              </a:rPr>
              <a:t>הגל השני</a:t>
            </a:r>
          </a:p>
          <a:p>
            <a:pPr algn="ctr"/>
            <a:r>
              <a:rPr lang="he-IL" sz="1600" dirty="0">
                <a:solidFill>
                  <a:schemeClr val="bg1"/>
                </a:solidFill>
                <a:effectLst>
                  <a:glow rad="101600">
                    <a:schemeClr val="accent1">
                      <a:satMod val="175000"/>
                      <a:alpha val="40000"/>
                    </a:schemeClr>
                  </a:glow>
                  <a:innerShdw blurRad="63500" dist="50800" dir="13500000">
                    <a:prstClr val="black">
                      <a:alpha val="50000"/>
                    </a:prstClr>
                  </a:innerShdw>
                </a:effectLst>
              </a:rPr>
              <a:t>התמסדות ולימוד רוחני</a:t>
            </a:r>
          </a:p>
          <a:p>
            <a:pPr algn="ctr"/>
            <a:r>
              <a:rPr lang="he-IL" sz="1200" dirty="0">
                <a:solidFill>
                  <a:schemeClr val="bg1"/>
                </a:solidFill>
                <a:effectLst>
                  <a:glow rad="101600">
                    <a:schemeClr val="accent1">
                      <a:satMod val="175000"/>
                      <a:alpha val="40000"/>
                    </a:schemeClr>
                  </a:glow>
                  <a:innerShdw blurRad="63500" dist="50800" dir="13500000">
                    <a:prstClr val="black">
                      <a:alpha val="50000"/>
                    </a:prstClr>
                  </a:innerShdw>
                </a:effectLst>
              </a:rPr>
              <a:t>אמצע ה-1970'—אמצע ה-1980'</a:t>
            </a:r>
          </a:p>
        </p:txBody>
      </p:sp>
      <p:sp>
        <p:nvSpPr>
          <p:cNvPr id="19" name="הסבר: חץ למטה 18">
            <a:extLst>
              <a:ext uri="{FF2B5EF4-FFF2-40B4-BE49-F238E27FC236}">
                <a16:creationId xmlns:a16="http://schemas.microsoft.com/office/drawing/2014/main" id="{C2E0D60E-2DFB-4872-B750-C65A923A8D96}"/>
              </a:ext>
            </a:extLst>
          </p:cNvPr>
          <p:cNvSpPr/>
          <p:nvPr/>
        </p:nvSpPr>
        <p:spPr>
          <a:xfrm>
            <a:off x="10077254" y="1461490"/>
            <a:ext cx="2114746" cy="1676975"/>
          </a:xfrm>
          <a:prstGeom prst="downArrowCallou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הראשון</a:t>
            </a:r>
          </a:p>
          <a:p>
            <a:pPr algn="ctr"/>
            <a:r>
              <a:rPr lang="he-IL" sz="1600" dirty="0">
                <a:solidFill>
                  <a:schemeClr val="bg1">
                    <a:lumMod val="65000"/>
                  </a:schemeClr>
                </a:solidFill>
                <a:effectLst>
                  <a:outerShdw blurRad="50800" dist="38100" dir="8100000" algn="tr" rotWithShape="0">
                    <a:prstClr val="black">
                      <a:alpha val="40000"/>
                    </a:prstClr>
                  </a:outerShdw>
                </a:effectLst>
              </a:rPr>
              <a:t>היפים בטבע</a:t>
            </a:r>
          </a:p>
          <a:p>
            <a:pPr algn="ctr"/>
            <a:r>
              <a:rPr lang="he-IL" sz="1200" dirty="0">
                <a:solidFill>
                  <a:schemeClr val="bg1">
                    <a:lumMod val="65000"/>
                  </a:schemeClr>
                </a:solidFill>
                <a:effectLst>
                  <a:outerShdw blurRad="50800" dist="38100" dir="8100000" algn="tr" rotWithShape="0">
                    <a:prstClr val="black">
                      <a:alpha val="40000"/>
                    </a:prstClr>
                  </a:outerShdw>
                </a:effectLst>
              </a:rPr>
              <a:t>1964—אמצע ה-1970' </a:t>
            </a:r>
            <a:endParaRPr lang="he-IL" sz="1200" dirty="0">
              <a:effectLst>
                <a:outerShdw blurRad="50800" dist="38100" dir="8100000" algn="tr" rotWithShape="0">
                  <a:prstClr val="black">
                    <a:alpha val="40000"/>
                  </a:prstClr>
                </a:outerShdw>
              </a:effectLst>
            </a:endParaRPr>
          </a:p>
        </p:txBody>
      </p:sp>
      <p:sp>
        <p:nvSpPr>
          <p:cNvPr id="20" name="הסבר: חץ למטה 19">
            <a:extLst>
              <a:ext uri="{FF2B5EF4-FFF2-40B4-BE49-F238E27FC236}">
                <a16:creationId xmlns:a16="http://schemas.microsoft.com/office/drawing/2014/main" id="{4080ED77-5106-455F-A3F9-FB40F18258D6}"/>
              </a:ext>
            </a:extLst>
          </p:cNvPr>
          <p:cNvSpPr/>
          <p:nvPr/>
        </p:nvSpPr>
        <p:spPr>
          <a:xfrm>
            <a:off x="10077254" y="1"/>
            <a:ext cx="2114746" cy="1676975"/>
          </a:xfrm>
          <a:prstGeom prst="downArrowCallou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innerShdw blurRad="63500" dist="50800" dir="13500000">
                    <a:prstClr val="black">
                      <a:alpha val="50000"/>
                    </a:prstClr>
                  </a:innerShdw>
                </a:effectLst>
              </a:rPr>
              <a:t>פתיח</a:t>
            </a:r>
          </a:p>
        </p:txBody>
      </p:sp>
      <p:sp>
        <p:nvSpPr>
          <p:cNvPr id="7" name="TextBox 6"/>
          <p:cNvSpPr txBox="1"/>
          <p:nvPr/>
        </p:nvSpPr>
        <p:spPr>
          <a:xfrm>
            <a:off x="3978613" y="53062"/>
            <a:ext cx="5032252" cy="584775"/>
          </a:xfrm>
          <a:prstGeom prst="rect">
            <a:avLst/>
          </a:prstGeom>
          <a:noFill/>
        </p:spPr>
        <p:txBody>
          <a:bodyPr wrap="square" rtlCol="1">
            <a:spAutoFit/>
          </a:bodyPr>
          <a:lstStyle/>
          <a:p>
            <a:r>
              <a:rPr lang="he-IL" sz="3200" b="1" dirty="0">
                <a:effectLst>
                  <a:outerShdw blurRad="38100" dist="38100" dir="2700000" algn="tl">
                    <a:srgbClr val="000000">
                      <a:alpha val="43137"/>
                    </a:srgbClr>
                  </a:outerShdw>
                </a:effectLst>
              </a:rPr>
              <a:t>המושבה ההיפית מתרחבת</a:t>
            </a:r>
          </a:p>
        </p:txBody>
      </p:sp>
      <p:pic>
        <p:nvPicPr>
          <p:cNvPr id="24" name="תמונה 23" descr="ROSH_PINA0040.jpg"/>
          <p:cNvPicPr>
            <a:picLocks noChangeAspect="1"/>
          </p:cNvPicPr>
          <p:nvPr/>
        </p:nvPicPr>
        <p:blipFill>
          <a:blip r:embed="rId2" cstate="print"/>
          <a:stretch>
            <a:fillRect/>
          </a:stretch>
        </p:blipFill>
        <p:spPr>
          <a:xfrm>
            <a:off x="389106" y="676749"/>
            <a:ext cx="9033262" cy="6064519"/>
          </a:xfrm>
          <a:prstGeom prst="rect">
            <a:avLst/>
          </a:prstGeom>
        </p:spPr>
      </p:pic>
      <p:sp>
        <p:nvSpPr>
          <p:cNvPr id="9" name="TextBox 6">
            <a:extLst>
              <a:ext uri="{FF2B5EF4-FFF2-40B4-BE49-F238E27FC236}">
                <a16:creationId xmlns:a16="http://schemas.microsoft.com/office/drawing/2014/main" id="{E482A30E-83B7-4B01-BC89-BEAEC835B472}"/>
              </a:ext>
            </a:extLst>
          </p:cNvPr>
          <p:cNvSpPr txBox="1"/>
          <p:nvPr/>
        </p:nvSpPr>
        <p:spPr>
          <a:xfrm>
            <a:off x="1838530" y="62791"/>
            <a:ext cx="2522316" cy="584775"/>
          </a:xfrm>
          <a:prstGeom prst="rect">
            <a:avLst/>
          </a:prstGeom>
          <a:noFill/>
        </p:spPr>
        <p:txBody>
          <a:bodyPr wrap="square" rtlCol="1">
            <a:spAutoFit/>
          </a:bodyPr>
          <a:lstStyle/>
          <a:p>
            <a:r>
              <a:rPr lang="he-IL" sz="3200" b="1" dirty="0">
                <a:effectLst>
                  <a:outerShdw blurRad="38100" dist="38100" dir="2700000" algn="tl">
                    <a:srgbClr val="000000">
                      <a:alpha val="43137"/>
                    </a:srgbClr>
                  </a:outerShdw>
                </a:effectLst>
              </a:rPr>
              <a:t>–  הבית </a:t>
            </a:r>
            <a:r>
              <a:rPr lang="he-IL" sz="3200" b="1" dirty="0" err="1">
                <a:effectLst>
                  <a:outerShdw blurRad="38100" dist="38100" dir="2700000" algn="tl">
                    <a:srgbClr val="000000">
                      <a:alpha val="43137"/>
                    </a:srgbClr>
                  </a:outerShdw>
                </a:effectLst>
              </a:rPr>
              <a:t>בואדי</a:t>
            </a:r>
            <a:endParaRPr lang="he-IL"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94360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2" nodeType="after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1500"/>
                                        <p:tgtEl>
                                          <p:spTgt spid="9"/>
                                        </p:tgtEl>
                                      </p:cBhvr>
                                    </p:animEffect>
                                  </p:childTnLst>
                                </p:cTn>
                              </p:par>
                            </p:childTnLst>
                          </p:cTn>
                        </p:par>
                        <p:par>
                          <p:cTn id="14" fill="hold">
                            <p:stCondLst>
                              <p:cond delay="2750"/>
                            </p:stCondLst>
                            <p:childTnLst>
                              <p:par>
                                <p:cTn id="15" presetID="22"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1000"/>
                                        <p:tgtEl>
                                          <p:spTgt spid="9"/>
                                        </p:tgtEl>
                                      </p:cBhvr>
                                    </p:animEffect>
                                    <p:anim calcmode="lin" valueType="num">
                                      <p:cBhvr>
                                        <p:cTn id="22" dur="1000"/>
                                        <p:tgtEl>
                                          <p:spTgt spid="9"/>
                                        </p:tgtEl>
                                        <p:attrNameLst>
                                          <p:attrName>ppt_x</p:attrName>
                                        </p:attrNameLst>
                                      </p:cBhvr>
                                      <p:tavLst>
                                        <p:tav tm="0">
                                          <p:val>
                                            <p:strVal val="ppt_x"/>
                                          </p:val>
                                        </p:tav>
                                        <p:tav tm="100000">
                                          <p:val>
                                            <p:strVal val="ppt_x"/>
                                          </p:val>
                                        </p:tav>
                                      </p:tavLst>
                                    </p:anim>
                                    <p:anim calcmode="lin" valueType="num">
                                      <p:cBhvr>
                                        <p:cTn id="23" dur="1000"/>
                                        <p:tgtEl>
                                          <p:spTgt spid="9"/>
                                        </p:tgtEl>
                                        <p:attrNameLst>
                                          <p:attrName>ppt_y</p:attrName>
                                        </p:attrNameLst>
                                      </p:cBhvr>
                                      <p:tavLst>
                                        <p:tav tm="0">
                                          <p:val>
                                            <p:strVal val="ppt_y"/>
                                          </p:val>
                                        </p:tav>
                                        <p:tav tm="100000">
                                          <p:val>
                                            <p:strVal val="ppt_y+.1"/>
                                          </p:val>
                                        </p:tav>
                                      </p:tavLst>
                                    </p:anim>
                                    <p:set>
                                      <p:cBhvr>
                                        <p:cTn id="24" dur="1" fill="hold">
                                          <p:stCondLst>
                                            <p:cond delay="999"/>
                                          </p:stCondLst>
                                        </p:cTn>
                                        <p:tgtEl>
                                          <p:spTgt spid="9"/>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24"/>
                                        </p:tgtEl>
                                      </p:cBhvr>
                                    </p:animEffect>
                                    <p:anim calcmode="lin" valueType="num">
                                      <p:cBhvr>
                                        <p:cTn id="27" dur="1000"/>
                                        <p:tgtEl>
                                          <p:spTgt spid="24"/>
                                        </p:tgtEl>
                                        <p:attrNameLst>
                                          <p:attrName>ppt_x</p:attrName>
                                        </p:attrNameLst>
                                      </p:cBhvr>
                                      <p:tavLst>
                                        <p:tav tm="0">
                                          <p:val>
                                            <p:strVal val="ppt_x"/>
                                          </p:val>
                                        </p:tav>
                                        <p:tav tm="100000">
                                          <p:val>
                                            <p:strVal val="ppt_x"/>
                                          </p:val>
                                        </p:tav>
                                      </p:tavLst>
                                    </p:anim>
                                    <p:anim calcmode="lin" valueType="num">
                                      <p:cBhvr>
                                        <p:cTn id="28" dur="1000"/>
                                        <p:tgtEl>
                                          <p:spTgt spid="24"/>
                                        </p:tgtEl>
                                        <p:attrNameLst>
                                          <p:attrName>ppt_y</p:attrName>
                                        </p:attrNameLst>
                                      </p:cBhvr>
                                      <p:tavLst>
                                        <p:tav tm="0">
                                          <p:val>
                                            <p:strVal val="ppt_y"/>
                                          </p:val>
                                        </p:tav>
                                        <p:tav tm="100000">
                                          <p:val>
                                            <p:strVal val="ppt_y+.1"/>
                                          </p:val>
                                        </p:tav>
                                      </p:tavLst>
                                    </p:anim>
                                    <p:set>
                                      <p:cBhvr>
                                        <p:cTn id="29"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1"/>
      <p:bldP spid="9" grpId="2"/>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DE1FD"/>
        </a:solidFill>
        <a:effectLst/>
      </p:bgPr>
    </p:bg>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16EDD083-0BEB-49C7-AFB3-72CB4217195C}"/>
              </a:ext>
            </a:extLst>
          </p:cNvPr>
          <p:cNvSpPr/>
          <p:nvPr/>
        </p:nvSpPr>
        <p:spPr>
          <a:xfrm>
            <a:off x="10077254" y="5771868"/>
            <a:ext cx="2114746" cy="1085469"/>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0" dirty="0">
                <a:solidFill>
                  <a:schemeClr val="bg1">
                    <a:lumMod val="65000"/>
                  </a:schemeClr>
                </a:solidFill>
                <a:effectLst>
                  <a:outerShdw blurRad="50800" dist="38100" dir="8100000" algn="tr" rotWithShape="0">
                    <a:prstClr val="black">
                      <a:alpha val="40000"/>
                    </a:prstClr>
                  </a:outerShdw>
                </a:effectLst>
              </a:rPr>
              <a:t>מקור הצביון </a:t>
            </a:r>
            <a:r>
              <a:rPr lang="he-IL" sz="1600" dirty="0" err="1">
                <a:solidFill>
                  <a:schemeClr val="bg1">
                    <a:lumMod val="65000"/>
                  </a:schemeClr>
                </a:solidFill>
                <a:effectLst>
                  <a:outerShdw blurRad="50800" dist="38100" dir="8100000" algn="tr" rotWithShape="0">
                    <a:prstClr val="black">
                      <a:alpha val="40000"/>
                    </a:prstClr>
                  </a:outerShdw>
                </a:effectLst>
              </a:rPr>
              <a:t>ה'רוחניקי</a:t>
            </a:r>
            <a:r>
              <a:rPr lang="he-IL" sz="1600" dirty="0">
                <a:solidFill>
                  <a:schemeClr val="bg1">
                    <a:lumMod val="65000"/>
                  </a:schemeClr>
                </a:solidFill>
                <a:effectLst>
                  <a:outerShdw blurRad="50800" dist="38100" dir="8100000" algn="tr" rotWithShape="0">
                    <a:prstClr val="black">
                      <a:alpha val="40000"/>
                    </a:prstClr>
                  </a:outerShdw>
                </a:effectLst>
              </a:rPr>
              <a:t>' של ראש-פינה </a:t>
            </a:r>
          </a:p>
        </p:txBody>
      </p:sp>
      <p:sp>
        <p:nvSpPr>
          <p:cNvPr id="2" name="הסבר: חץ למטה 1">
            <a:extLst>
              <a:ext uri="{FF2B5EF4-FFF2-40B4-BE49-F238E27FC236}">
                <a16:creationId xmlns:a16="http://schemas.microsoft.com/office/drawing/2014/main" id="{A0578FF0-96AB-4C07-8DF3-BCB3C9FA4EFB}"/>
              </a:ext>
            </a:extLst>
          </p:cNvPr>
          <p:cNvSpPr/>
          <p:nvPr/>
        </p:nvSpPr>
        <p:spPr>
          <a:xfrm>
            <a:off x="10077254" y="4299625"/>
            <a:ext cx="2114746" cy="1676975"/>
          </a:xfrm>
          <a:prstGeom prst="downArrowCallout">
            <a:avLst/>
          </a:prstGeom>
          <a:solidFill>
            <a:schemeClr val="accent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השלישי</a:t>
            </a:r>
          </a:p>
          <a:p>
            <a:pPr algn="ctr"/>
            <a:r>
              <a:rPr lang="he-IL" sz="1600" dirty="0">
                <a:solidFill>
                  <a:schemeClr val="bg1">
                    <a:lumMod val="65000"/>
                  </a:schemeClr>
                </a:solidFill>
                <a:effectLst>
                  <a:outerShdw blurRad="50800" dist="38100" dir="8100000" algn="tr" rotWithShape="0">
                    <a:prstClr val="black">
                      <a:alpha val="40000"/>
                    </a:prstClr>
                  </a:outerShdw>
                </a:effectLst>
              </a:rPr>
              <a:t>רוחניות, תיירות ציונות</a:t>
            </a:r>
          </a:p>
          <a:p>
            <a:pPr algn="ctr"/>
            <a:r>
              <a:rPr lang="he-IL" sz="1200" dirty="0">
                <a:solidFill>
                  <a:schemeClr val="bg1">
                    <a:lumMod val="65000"/>
                  </a:schemeClr>
                </a:solidFill>
                <a:effectLst>
                  <a:outerShdw blurRad="50800" dist="38100" dir="8100000" algn="tr" rotWithShape="0">
                    <a:prstClr val="black">
                      <a:alpha val="40000"/>
                    </a:prstClr>
                  </a:outerShdw>
                </a:effectLst>
              </a:rPr>
              <a:t>סוף ה-1980' עד היום</a:t>
            </a:r>
          </a:p>
        </p:txBody>
      </p:sp>
      <p:sp>
        <p:nvSpPr>
          <p:cNvPr id="18" name="הסבר: חץ למטה 17">
            <a:extLst>
              <a:ext uri="{FF2B5EF4-FFF2-40B4-BE49-F238E27FC236}">
                <a16:creationId xmlns:a16="http://schemas.microsoft.com/office/drawing/2014/main" id="{BF6059CE-55B2-4F7A-B572-C75552D88A90}"/>
              </a:ext>
            </a:extLst>
          </p:cNvPr>
          <p:cNvSpPr/>
          <p:nvPr/>
        </p:nvSpPr>
        <p:spPr>
          <a:xfrm>
            <a:off x="10077254" y="2868034"/>
            <a:ext cx="2114746" cy="1676975"/>
          </a:xfrm>
          <a:prstGeom prst="downArrowCallout">
            <a:avLst/>
          </a:prstGeom>
          <a:solidFill>
            <a:schemeClr val="accent1">
              <a:lumMod val="60000"/>
              <a:lumOff val="40000"/>
            </a:schemeClr>
          </a:solidFill>
          <a:ln w="28575">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solidFill>
                <a:effectLst>
                  <a:glow rad="101600">
                    <a:schemeClr val="accent1">
                      <a:satMod val="175000"/>
                      <a:alpha val="40000"/>
                    </a:schemeClr>
                  </a:glow>
                  <a:innerShdw blurRad="63500" dist="50800" dir="13500000">
                    <a:prstClr val="black">
                      <a:alpha val="50000"/>
                    </a:prstClr>
                  </a:innerShdw>
                </a:effectLst>
              </a:rPr>
              <a:t>הגל השני</a:t>
            </a:r>
          </a:p>
          <a:p>
            <a:pPr algn="ctr"/>
            <a:r>
              <a:rPr lang="he-IL" sz="1600" dirty="0">
                <a:solidFill>
                  <a:schemeClr val="bg1"/>
                </a:solidFill>
                <a:effectLst>
                  <a:glow rad="101600">
                    <a:schemeClr val="accent1">
                      <a:satMod val="175000"/>
                      <a:alpha val="40000"/>
                    </a:schemeClr>
                  </a:glow>
                  <a:innerShdw blurRad="63500" dist="50800" dir="13500000">
                    <a:prstClr val="black">
                      <a:alpha val="50000"/>
                    </a:prstClr>
                  </a:innerShdw>
                </a:effectLst>
              </a:rPr>
              <a:t>התמסדות ולימוד רוחני</a:t>
            </a:r>
          </a:p>
          <a:p>
            <a:pPr algn="ctr"/>
            <a:r>
              <a:rPr lang="he-IL" sz="1200" dirty="0">
                <a:solidFill>
                  <a:schemeClr val="bg1"/>
                </a:solidFill>
                <a:effectLst>
                  <a:glow rad="101600">
                    <a:schemeClr val="accent1">
                      <a:satMod val="175000"/>
                      <a:alpha val="40000"/>
                    </a:schemeClr>
                  </a:glow>
                  <a:innerShdw blurRad="63500" dist="50800" dir="13500000">
                    <a:prstClr val="black">
                      <a:alpha val="50000"/>
                    </a:prstClr>
                  </a:innerShdw>
                </a:effectLst>
              </a:rPr>
              <a:t>אמצע ה-1970'—אמצע ה-1980'</a:t>
            </a:r>
          </a:p>
        </p:txBody>
      </p:sp>
      <p:sp>
        <p:nvSpPr>
          <p:cNvPr id="19" name="הסבר: חץ למטה 18">
            <a:extLst>
              <a:ext uri="{FF2B5EF4-FFF2-40B4-BE49-F238E27FC236}">
                <a16:creationId xmlns:a16="http://schemas.microsoft.com/office/drawing/2014/main" id="{C2E0D60E-2DFB-4872-B750-C65A923A8D96}"/>
              </a:ext>
            </a:extLst>
          </p:cNvPr>
          <p:cNvSpPr/>
          <p:nvPr/>
        </p:nvSpPr>
        <p:spPr>
          <a:xfrm>
            <a:off x="10077254" y="1461490"/>
            <a:ext cx="2114746" cy="1676975"/>
          </a:xfrm>
          <a:prstGeom prst="downArrowCallout">
            <a:avLst/>
          </a:prstGeom>
          <a:solidFill>
            <a:schemeClr val="accent1">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outerShdw blurRad="50800" dist="38100" dir="8100000" algn="tr" rotWithShape="0">
                    <a:prstClr val="black">
                      <a:alpha val="40000"/>
                    </a:prstClr>
                  </a:outerShdw>
                </a:effectLst>
              </a:rPr>
              <a:t>הגל הראשון</a:t>
            </a:r>
          </a:p>
          <a:p>
            <a:pPr algn="ctr"/>
            <a:r>
              <a:rPr lang="he-IL" sz="1600" dirty="0">
                <a:solidFill>
                  <a:schemeClr val="bg1">
                    <a:lumMod val="65000"/>
                  </a:schemeClr>
                </a:solidFill>
                <a:effectLst>
                  <a:outerShdw blurRad="50800" dist="38100" dir="8100000" algn="tr" rotWithShape="0">
                    <a:prstClr val="black">
                      <a:alpha val="40000"/>
                    </a:prstClr>
                  </a:outerShdw>
                </a:effectLst>
              </a:rPr>
              <a:t>היפים בטבע</a:t>
            </a:r>
          </a:p>
          <a:p>
            <a:pPr algn="ctr"/>
            <a:r>
              <a:rPr lang="he-IL" sz="1200" dirty="0">
                <a:solidFill>
                  <a:schemeClr val="bg1">
                    <a:lumMod val="65000"/>
                  </a:schemeClr>
                </a:solidFill>
                <a:effectLst>
                  <a:outerShdw blurRad="50800" dist="38100" dir="8100000" algn="tr" rotWithShape="0">
                    <a:prstClr val="black">
                      <a:alpha val="40000"/>
                    </a:prstClr>
                  </a:outerShdw>
                </a:effectLst>
              </a:rPr>
              <a:t>1964—אמצע ה-1970' </a:t>
            </a:r>
            <a:endParaRPr lang="he-IL" sz="1200" dirty="0">
              <a:effectLst>
                <a:outerShdw blurRad="50800" dist="38100" dir="8100000" algn="tr" rotWithShape="0">
                  <a:prstClr val="black">
                    <a:alpha val="40000"/>
                  </a:prstClr>
                </a:outerShdw>
              </a:effectLst>
            </a:endParaRPr>
          </a:p>
        </p:txBody>
      </p:sp>
      <p:sp>
        <p:nvSpPr>
          <p:cNvPr id="20" name="הסבר: חץ למטה 19">
            <a:extLst>
              <a:ext uri="{FF2B5EF4-FFF2-40B4-BE49-F238E27FC236}">
                <a16:creationId xmlns:a16="http://schemas.microsoft.com/office/drawing/2014/main" id="{4080ED77-5106-455F-A3F9-FB40F18258D6}"/>
              </a:ext>
            </a:extLst>
          </p:cNvPr>
          <p:cNvSpPr/>
          <p:nvPr/>
        </p:nvSpPr>
        <p:spPr>
          <a:xfrm>
            <a:off x="10077254" y="1"/>
            <a:ext cx="2114746" cy="1676975"/>
          </a:xfrm>
          <a:prstGeom prst="downArrowCallou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he-IL" dirty="0">
                <a:solidFill>
                  <a:schemeClr val="bg1">
                    <a:lumMod val="65000"/>
                  </a:schemeClr>
                </a:solidFill>
                <a:effectLst>
                  <a:innerShdw blurRad="63500" dist="50800" dir="13500000">
                    <a:prstClr val="black">
                      <a:alpha val="50000"/>
                    </a:prstClr>
                  </a:innerShdw>
                </a:effectLst>
              </a:rPr>
              <a:t>פתיח</a:t>
            </a:r>
          </a:p>
        </p:txBody>
      </p:sp>
      <p:pic>
        <p:nvPicPr>
          <p:cNvPr id="9" name="תמונה 8" descr="אוסף הצילומים הלאומי הבית האמריקאי 1.5.1975 צלם משה מילנר.jpg"/>
          <p:cNvPicPr>
            <a:picLocks noChangeAspect="1"/>
          </p:cNvPicPr>
          <p:nvPr/>
        </p:nvPicPr>
        <p:blipFill>
          <a:blip r:embed="rId2" cstate="print"/>
          <a:stretch>
            <a:fillRect/>
          </a:stretch>
        </p:blipFill>
        <p:spPr>
          <a:xfrm>
            <a:off x="486384" y="598913"/>
            <a:ext cx="4163438" cy="6245156"/>
          </a:xfrm>
          <a:prstGeom prst="rect">
            <a:avLst/>
          </a:prstGeom>
        </p:spPr>
      </p:pic>
      <p:sp>
        <p:nvSpPr>
          <p:cNvPr id="10" name="TextBox 6">
            <a:extLst>
              <a:ext uri="{FF2B5EF4-FFF2-40B4-BE49-F238E27FC236}">
                <a16:creationId xmlns:a16="http://schemas.microsoft.com/office/drawing/2014/main" id="{682252CC-1194-4FC5-BD81-FCEA9CCB22C4}"/>
              </a:ext>
            </a:extLst>
          </p:cNvPr>
          <p:cNvSpPr txBox="1"/>
          <p:nvPr/>
        </p:nvSpPr>
        <p:spPr>
          <a:xfrm>
            <a:off x="729574" y="62791"/>
            <a:ext cx="3631272" cy="584775"/>
          </a:xfrm>
          <a:prstGeom prst="rect">
            <a:avLst/>
          </a:prstGeom>
          <a:noFill/>
        </p:spPr>
        <p:txBody>
          <a:bodyPr wrap="square" rtlCol="1">
            <a:spAutoFit/>
          </a:bodyPr>
          <a:lstStyle/>
          <a:p>
            <a:r>
              <a:rPr lang="he-IL" sz="3200" b="1" dirty="0">
                <a:effectLst>
                  <a:outerShdw blurRad="38100" dist="38100" dir="2700000" algn="tl">
                    <a:srgbClr val="000000">
                      <a:alpha val="43137"/>
                    </a:srgbClr>
                  </a:outerShdw>
                </a:effectLst>
              </a:rPr>
              <a:t>–  הבית האמריקאי</a:t>
            </a:r>
          </a:p>
        </p:txBody>
      </p:sp>
      <p:sp>
        <p:nvSpPr>
          <p:cNvPr id="11" name="TextBox 6">
            <a:extLst>
              <a:ext uri="{FF2B5EF4-FFF2-40B4-BE49-F238E27FC236}">
                <a16:creationId xmlns:a16="http://schemas.microsoft.com/office/drawing/2014/main" id="{FD7DCAD2-D6D2-4958-B5CF-1628F2098DA7}"/>
              </a:ext>
            </a:extLst>
          </p:cNvPr>
          <p:cNvSpPr txBox="1"/>
          <p:nvPr/>
        </p:nvSpPr>
        <p:spPr>
          <a:xfrm>
            <a:off x="3871609" y="53062"/>
            <a:ext cx="5139256" cy="584775"/>
          </a:xfrm>
          <a:prstGeom prst="rect">
            <a:avLst/>
          </a:prstGeom>
          <a:noFill/>
        </p:spPr>
        <p:txBody>
          <a:bodyPr wrap="square" rtlCol="1">
            <a:spAutoFit/>
          </a:bodyPr>
          <a:lstStyle/>
          <a:p>
            <a:r>
              <a:rPr lang="he-IL" sz="3200" b="1" dirty="0">
                <a:effectLst>
                  <a:outerShdw blurRad="38100" dist="38100" dir="2700000" algn="tl">
                    <a:srgbClr val="000000">
                      <a:alpha val="43137"/>
                    </a:srgbClr>
                  </a:outerShdw>
                </a:effectLst>
              </a:rPr>
              <a:t>המושבה ההיפית מתרחבת</a:t>
            </a:r>
          </a:p>
        </p:txBody>
      </p:sp>
    </p:spTree>
    <p:extLst>
      <p:ext uri="{BB962C8B-B14F-4D97-AF65-F5344CB8AC3E}">
        <p14:creationId xmlns:p14="http://schemas.microsoft.com/office/powerpoint/2010/main" val="37094360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1"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500"/>
                                        <p:tgtEl>
                                          <p:spTgt spid="10"/>
                                        </p:tgtEl>
                                      </p:cBhvr>
                                    </p:animEffect>
                                  </p:childTnLst>
                                </p:cTn>
                              </p:par>
                            </p:childTnLst>
                          </p:cTn>
                        </p:par>
                        <p:par>
                          <p:cTn id="8" fill="hold">
                            <p:stCondLst>
                              <p:cond delay="2000"/>
                            </p:stCondLst>
                            <p:childTnLst>
                              <p:par>
                                <p:cTn id="9" presetID="22" presetClass="entr" presetSubtype="1" fill="hold"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2" nodeType="clickEffect">
                                  <p:stCondLst>
                                    <p:cond delay="0"/>
                                  </p:stCondLst>
                                  <p:childTnLst>
                                    <p:animEffect transition="out" filter="fade">
                                      <p:cBhvr>
                                        <p:cTn id="15" dur="1000"/>
                                        <p:tgtEl>
                                          <p:spTgt spid="10"/>
                                        </p:tgtEl>
                                      </p:cBhvr>
                                    </p:animEffect>
                                    <p:anim calcmode="lin" valueType="num">
                                      <p:cBhvr>
                                        <p:cTn id="16" dur="1000"/>
                                        <p:tgtEl>
                                          <p:spTgt spid="10"/>
                                        </p:tgtEl>
                                        <p:attrNameLst>
                                          <p:attrName>ppt_x</p:attrName>
                                        </p:attrNameLst>
                                      </p:cBhvr>
                                      <p:tavLst>
                                        <p:tav tm="0">
                                          <p:val>
                                            <p:strVal val="ppt_x"/>
                                          </p:val>
                                        </p:tav>
                                        <p:tav tm="100000">
                                          <p:val>
                                            <p:strVal val="ppt_x"/>
                                          </p:val>
                                        </p:tav>
                                      </p:tavLst>
                                    </p:anim>
                                    <p:anim calcmode="lin" valueType="num">
                                      <p:cBhvr>
                                        <p:cTn id="17" dur="1000"/>
                                        <p:tgtEl>
                                          <p:spTgt spid="10"/>
                                        </p:tgtEl>
                                        <p:attrNameLst>
                                          <p:attrName>ppt_y</p:attrName>
                                        </p:attrNameLst>
                                      </p:cBhvr>
                                      <p:tavLst>
                                        <p:tav tm="0">
                                          <p:val>
                                            <p:strVal val="ppt_y"/>
                                          </p:val>
                                        </p:tav>
                                        <p:tav tm="100000">
                                          <p:val>
                                            <p:strVal val="ppt_y+.1"/>
                                          </p:val>
                                        </p:tav>
                                      </p:tavLst>
                                    </p:anim>
                                    <p:set>
                                      <p:cBhvr>
                                        <p:cTn id="18" dur="1" fill="hold">
                                          <p:stCondLst>
                                            <p:cond delay="999"/>
                                          </p:stCondLst>
                                        </p:cTn>
                                        <p:tgtEl>
                                          <p:spTgt spid="10"/>
                                        </p:tgtEl>
                                        <p:attrNameLst>
                                          <p:attrName>style.visibility</p:attrName>
                                        </p:attrNameLst>
                                      </p:cBhvr>
                                      <p:to>
                                        <p:strVal val="hidden"/>
                                      </p:to>
                                    </p:set>
                                  </p:childTnLst>
                                </p:cTn>
                              </p:par>
                              <p:par>
                                <p:cTn id="19" presetID="42" presetClass="exit" presetSubtype="0" fill="hold" nodeType="with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cTn>
                              </p:par>
                              <p:par>
                                <p:cTn id="24" presetID="42" presetClass="exit" presetSubtype="0" fill="hold" grpId="0" nodeType="withEffect">
                                  <p:stCondLst>
                                    <p:cond delay="0"/>
                                  </p:stCondLst>
                                  <p:childTnLst>
                                    <p:animEffect transition="out" filter="fade">
                                      <p:cBhvr>
                                        <p:cTn id="25" dur="1000"/>
                                        <p:tgtEl>
                                          <p:spTgt spid="11"/>
                                        </p:tgtEl>
                                      </p:cBhvr>
                                    </p:animEffect>
                                    <p:anim calcmode="lin" valueType="num">
                                      <p:cBhvr>
                                        <p:cTn id="26" dur="1000"/>
                                        <p:tgtEl>
                                          <p:spTgt spid="11"/>
                                        </p:tgtEl>
                                        <p:attrNameLst>
                                          <p:attrName>ppt_x</p:attrName>
                                        </p:attrNameLst>
                                      </p:cBhvr>
                                      <p:tavLst>
                                        <p:tav tm="0">
                                          <p:val>
                                            <p:strVal val="ppt_x"/>
                                          </p:val>
                                        </p:tav>
                                        <p:tav tm="100000">
                                          <p:val>
                                            <p:strVal val="ppt_x"/>
                                          </p:val>
                                        </p:tav>
                                      </p:tavLst>
                                    </p:anim>
                                    <p:anim calcmode="lin" valueType="num">
                                      <p:cBhvr>
                                        <p:cTn id="27" dur="1000"/>
                                        <p:tgtEl>
                                          <p:spTgt spid="11"/>
                                        </p:tgtEl>
                                        <p:attrNameLst>
                                          <p:attrName>ppt_y</p:attrName>
                                        </p:attrNameLst>
                                      </p:cBhvr>
                                      <p:tavLst>
                                        <p:tav tm="0">
                                          <p:val>
                                            <p:strVal val="ppt_y"/>
                                          </p:val>
                                        </p:tav>
                                        <p:tav tm="100000">
                                          <p:val>
                                            <p:strVal val="ppt_y+.1"/>
                                          </p:val>
                                        </p:tav>
                                      </p:tavLst>
                                    </p:anim>
                                    <p:set>
                                      <p:cBhvr>
                                        <p:cTn id="28"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0" grpId="2"/>
      <p:bldP spid="11"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2976</TotalTime>
  <Words>754</Words>
  <Application>Microsoft Office PowerPoint</Application>
  <PresentationFormat>מסך רחב</PresentationFormat>
  <Paragraphs>207</Paragraphs>
  <Slides>14</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14</vt:i4>
      </vt:variant>
    </vt:vector>
  </HeadingPairs>
  <TitlesOfParts>
    <vt:vector size="18"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מריאנה רוח מדבר</dc:creator>
  <cp:lastModifiedBy>מריאנה רוח מדבר</cp:lastModifiedBy>
  <cp:revision>245</cp:revision>
  <dcterms:created xsi:type="dcterms:W3CDTF">2019-12-06T08:53:06Z</dcterms:created>
  <dcterms:modified xsi:type="dcterms:W3CDTF">2019-12-18T06:42:42Z</dcterms:modified>
</cp:coreProperties>
</file>